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65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3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97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3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8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30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89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81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43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48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9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A882A-F7A3-40A9-A3FE-BAB9FFC37CA8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50F28-EB27-450C-A502-1DA7A576D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49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872208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La condizione della </a:t>
            </a:r>
            <a:r>
              <a:rPr lang="it-IT" b="1" dirty="0" smtClean="0">
                <a:solidFill>
                  <a:srgbClr val="C00000"/>
                </a:solidFill>
              </a:rPr>
              <a:t>donna </a:t>
            </a:r>
            <a:r>
              <a:rPr lang="it-IT" b="1" dirty="0" smtClean="0">
                <a:solidFill>
                  <a:srgbClr val="C00000"/>
                </a:solidFill>
              </a:rPr>
              <a:t>nelle varie epoche </a:t>
            </a:r>
            <a:r>
              <a:rPr lang="it-IT" b="1" dirty="0" smtClean="0">
                <a:solidFill>
                  <a:srgbClr val="C00000"/>
                </a:solidFill>
              </a:rPr>
              <a:t>storiche…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400800" cy="22322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Daniele Di Nicola 4°D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2015/2016 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Liceo Classico ‘’Gabriele </a:t>
            </a:r>
            <a:r>
              <a:rPr lang="it-IT" b="1" dirty="0" smtClean="0">
                <a:solidFill>
                  <a:srgbClr val="002060"/>
                </a:solidFill>
              </a:rPr>
              <a:t>D’Annunzio’’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condizione della donna in Grecia.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3008313" cy="64807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Grecia  la donna veniva rispettata ma esistevano comunque numerose contraddizioni.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donne non avevano diritti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politici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non erano oggetto di legislazione giuridica.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donna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trascorreva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molto tempo a contatto con la madre del marito, nel gineceo.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condizione femminile era assimilata a quella dello schiavo e dello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straniero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del maschio ancora minorenne.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1412776"/>
            <a:ext cx="488855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3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…Ad Atene e Sparta?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528455"/>
          </a:xfrm>
        </p:spPr>
        <p:txBody>
          <a:bodyPr>
            <a:normAutofit fontScale="92500" lnSpcReduction="20000"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Ad Atene, la donna era in condizione di </a:t>
            </a:r>
            <a:r>
              <a:rPr lang="it-IT" sz="2400" b="1" dirty="0" smtClean="0">
                <a:solidFill>
                  <a:srgbClr val="C00000"/>
                </a:solidFill>
              </a:rPr>
              <a:t>inferiorità </a:t>
            </a:r>
            <a:r>
              <a:rPr lang="it-IT" sz="2400" b="1" dirty="0" smtClean="0">
                <a:solidFill>
                  <a:srgbClr val="C00000"/>
                </a:solidFill>
              </a:rPr>
              <a:t>e le era vietato assistere a qualsiasi manifestazione pubblica. In occasione dei Giochi olimpici alle donne non era nemmeno permesso di avvicinarsi al perimetro esterno del santuario, pena la morte. 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A Sparta potevano dedicarsi a sport di tipo esclusivamente ginnico (danza, </a:t>
            </a:r>
            <a:r>
              <a:rPr lang="it-IT" sz="2400" b="1" dirty="0" smtClean="0">
                <a:solidFill>
                  <a:srgbClr val="C00000"/>
                </a:solidFill>
              </a:rPr>
              <a:t>corsa…) e </a:t>
            </a:r>
            <a:r>
              <a:rPr lang="it-IT" sz="2400" b="1" dirty="0" smtClean="0">
                <a:solidFill>
                  <a:srgbClr val="C00000"/>
                </a:solidFill>
              </a:rPr>
              <a:t>le donne della classe dominante,  pur non potendo governare o combattere, erano addestrate alle arti militari e godevano di maggiore libertà.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7606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5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it-IT" dirty="0" smtClean="0"/>
              <a:t> I pensieri dei </a:t>
            </a:r>
            <a:r>
              <a:rPr lang="it-IT" dirty="0" smtClean="0"/>
              <a:t>grandi </a:t>
            </a:r>
            <a:r>
              <a:rPr lang="it-IT" dirty="0" smtClean="0"/>
              <a:t>filosofi…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32648"/>
          </a:xfrm>
        </p:spPr>
        <p:txBody>
          <a:bodyPr>
            <a:normAutofit/>
          </a:bodyPr>
          <a:lstStyle/>
          <a:p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Aristotele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affermava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che la donna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fosse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inferiore all'uomo in quanto aveva cervello più piccolo e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assimilava ad un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maschio mutilato.</a:t>
            </a:r>
          </a:p>
          <a:p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Platone sosteneva che le donne istruite alla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filosofia,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avessero uguali diritti politici degli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uomini 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</a:rPr>
              <a:t>e potessero accedere al governo.</a:t>
            </a:r>
            <a:endParaRPr lang="it-IT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08529"/>
            <a:ext cx="2494012" cy="26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8083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La Donna a </a:t>
            </a:r>
            <a:r>
              <a:rPr lang="it-IT" b="1" dirty="0" smtClean="0">
                <a:solidFill>
                  <a:srgbClr val="C00000"/>
                </a:solidFill>
              </a:rPr>
              <a:t>Roma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1"/>
            <a:ext cx="9144000" cy="27363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800" b="1" i="1" dirty="0" smtClean="0">
                <a:solidFill>
                  <a:srgbClr val="FF0000"/>
                </a:solidFill>
              </a:rPr>
              <a:t>A </a:t>
            </a:r>
            <a:r>
              <a:rPr lang="it-IT" sz="2800" b="1" i="1" dirty="0" smtClean="0">
                <a:solidFill>
                  <a:srgbClr val="FF0000"/>
                </a:solidFill>
              </a:rPr>
              <a:t>Roma, </a:t>
            </a:r>
            <a:r>
              <a:rPr lang="it-IT" sz="2800" b="1" i="1" dirty="0" smtClean="0">
                <a:solidFill>
                  <a:srgbClr val="FF0000"/>
                </a:solidFill>
              </a:rPr>
              <a:t>la donna era considerata quasi pari all'uomo. In età arcaica era sottomessa al padre e al marito, mentre verso la fine della Repubblica e in età imperiale le donne di condizione elevata potevano svolgere una vita indipendente.</a:t>
            </a:r>
          </a:p>
          <a:p>
            <a:pPr algn="just"/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</a:rPr>
              <a:t>Nell‘Impero Romano </a:t>
            </a:r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</a:rPr>
              <a:t>d'Oriente vi furono donne che regnarono e governarono in maniera assoluta, senza dividere il potere con i </a:t>
            </a:r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</a:rPr>
              <a:t>consorti, come Teodora la moglie dell’imperatore Giustiniano che governò dal 527 al 565 d.C. </a:t>
            </a:r>
            <a:endParaRPr lang="it-IT" sz="28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417646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La vita quotidiana della donna a Roma…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789040"/>
            <a:ext cx="56886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179731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donna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romana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era segretata 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infatti i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 consideravano onorevole per una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donna un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che i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Greci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le avrebbero mai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consentito. Ritenevano che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dovesse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vivere rinchiusa in apposite zone della casa,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tuttavia, pensavano che 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potesse banchettare</a:t>
            </a:r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gli uomini o uscire liberamente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donna romana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legata, come la donna greca, a una funzione puramente biologica ma era anche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uno strumento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fondamentale di trasmissione di 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cultura, di valori e di tradizioni familiari. </a:t>
            </a: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2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La donna nel </a:t>
            </a:r>
            <a:r>
              <a:rPr lang="it-IT" b="1" dirty="0" smtClean="0">
                <a:solidFill>
                  <a:schemeClr val="tx2"/>
                </a:solidFill>
              </a:rPr>
              <a:t>Medioevo…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i="1" dirty="0" smtClean="0">
                <a:solidFill>
                  <a:schemeClr val="accent1"/>
                </a:solidFill>
              </a:rPr>
              <a:t>Nel mondo medievale la donna era considerata un essere </a:t>
            </a:r>
            <a:r>
              <a:rPr lang="it-IT" sz="2400" b="1" i="1" dirty="0" smtClean="0">
                <a:solidFill>
                  <a:schemeClr val="accent1"/>
                </a:solidFill>
              </a:rPr>
              <a:t>inferiore e la sua nascita era interpretata come una  disgrazia</a:t>
            </a:r>
            <a:r>
              <a:rPr lang="it-IT" sz="2400" b="1" i="1" dirty="0" smtClean="0">
                <a:solidFill>
                  <a:schemeClr val="accent1"/>
                </a:solidFill>
              </a:rPr>
              <a:t>. </a:t>
            </a:r>
            <a:r>
              <a:rPr lang="it-IT" sz="2400" b="1" i="1" dirty="0">
                <a:solidFill>
                  <a:schemeClr val="accent1"/>
                </a:solidFill>
              </a:rPr>
              <a:t>L</a:t>
            </a:r>
            <a:r>
              <a:rPr lang="it-IT" sz="2400" b="1" i="1" dirty="0" smtClean="0">
                <a:solidFill>
                  <a:schemeClr val="accent1"/>
                </a:solidFill>
              </a:rPr>
              <a:t>a </a:t>
            </a:r>
            <a:r>
              <a:rPr lang="it-IT" sz="2400" b="1" i="1" dirty="0" smtClean="0">
                <a:solidFill>
                  <a:schemeClr val="accent1"/>
                </a:solidFill>
              </a:rPr>
              <a:t>vita delle donne  </a:t>
            </a:r>
            <a:r>
              <a:rPr lang="it-IT" sz="2400" b="1" i="1" dirty="0" smtClean="0">
                <a:solidFill>
                  <a:schemeClr val="accent1"/>
                </a:solidFill>
              </a:rPr>
              <a:t>era </a:t>
            </a:r>
            <a:r>
              <a:rPr lang="it-IT" sz="2400" b="1" i="1" dirty="0" smtClean="0">
                <a:solidFill>
                  <a:schemeClr val="accent1"/>
                </a:solidFill>
              </a:rPr>
              <a:t> </a:t>
            </a:r>
            <a:r>
              <a:rPr lang="it-IT" sz="2400" b="1" i="1" dirty="0" smtClean="0">
                <a:solidFill>
                  <a:schemeClr val="accent1"/>
                </a:solidFill>
              </a:rPr>
              <a:t>votata a due sole attività: le cure casalinghe e la procreazione. L'educazione femminile era quasi totalmente trascurata e le ragazze vivevano </a:t>
            </a:r>
            <a:r>
              <a:rPr lang="it-IT" sz="2400" b="1" i="1" dirty="0" smtClean="0">
                <a:solidFill>
                  <a:schemeClr val="accent1"/>
                </a:solidFill>
              </a:rPr>
              <a:t>prevalentemente in </a:t>
            </a:r>
            <a:r>
              <a:rPr lang="it-IT" sz="2400" b="1" i="1" dirty="0" smtClean="0">
                <a:solidFill>
                  <a:schemeClr val="accent1"/>
                </a:solidFill>
              </a:rPr>
              <a:t>casa, fatta eccezione per i momenti in cui accompagnavano la madre nella chiesa parrocchiale.</a:t>
            </a:r>
            <a:endParaRPr lang="it-IT" sz="2400" b="1" i="1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3240359" cy="258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024336" cy="258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E nel mondo contemporaneo?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movimento femminista prosegue tuttora la sua lotta contro ogni forma di violenza subita dalle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 e promuove azioni positive di valorizzazione  del contributo culturale, scientifico, economico, politico, imprenditoriale e istituzionale   delle donne nella società . </a:t>
            </a:r>
            <a:endParaRPr lang="it-IT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donna continua ad essere considerata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alcune sottoculture e in alcune aree del mondo un elemento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proprietà senza possibilità di sviluppo e di accrescimento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personale,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quanto costretta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prendersi cura dei figli e sottoposta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condizionamenti di vario genere che ne limitano la libertà d’azione. Fino a poco tempo fa, il valore di una donna veniva misurato solo per gli aspetti riproduttivi e per la sua propensione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pensare prima ai bisogni e alla salute del marito e dei familiari e poi ai propri. </a:t>
            </a:r>
            <a:endParaRPr lang="it-IT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SPERANZA E’ CHE TUTTO QUESTO CAMBI DEFINITIVAMENTE…</a:t>
            </a:r>
            <a:endParaRPr lang="it-IT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9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621</Words>
  <Application>Microsoft Office PowerPoint</Application>
  <PresentationFormat>Presentazione su schermo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La condizione della donna nelle varie epoche storiche…</vt:lpstr>
      <vt:lpstr>Presentazione standard di PowerPoint</vt:lpstr>
      <vt:lpstr>…Ad Atene e Sparta?</vt:lpstr>
      <vt:lpstr> I pensieri dei grandi filosofi…</vt:lpstr>
      <vt:lpstr>La Donna a Roma</vt:lpstr>
      <vt:lpstr>La vita quotidiana della donna a Roma…</vt:lpstr>
      <vt:lpstr>La donna nel Medioevo…</vt:lpstr>
      <vt:lpstr>E nel mondo contemporaneo?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condizione della donna, nelle varie epoche storiche.</dc:title>
  <dc:creator>HP</dc:creator>
  <cp:lastModifiedBy>HP</cp:lastModifiedBy>
  <cp:revision>26</cp:revision>
  <dcterms:created xsi:type="dcterms:W3CDTF">2016-03-07T16:32:17Z</dcterms:created>
  <dcterms:modified xsi:type="dcterms:W3CDTF">2016-03-08T05:47:43Z</dcterms:modified>
</cp:coreProperties>
</file>