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97" r:id="rId3"/>
    <p:sldId id="298" r:id="rId4"/>
    <p:sldId id="299" r:id="rId5"/>
    <p:sldId id="300" r:id="rId6"/>
    <p:sldId id="301" r:id="rId7"/>
    <p:sldId id="272" r:id="rId8"/>
    <p:sldId id="305" r:id="rId9"/>
    <p:sldId id="281" r:id="rId10"/>
    <p:sldId id="257" r:id="rId11"/>
    <p:sldId id="258" r:id="rId12"/>
    <p:sldId id="282"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306" r:id="rId26"/>
    <p:sldId id="296" r:id="rId27"/>
    <p:sldId id="265" r:id="rId28"/>
    <p:sldId id="266" r:id="rId29"/>
    <p:sldId id="267" r:id="rId30"/>
    <p:sldId id="283" r:id="rId31"/>
    <p:sldId id="268" r:id="rId32"/>
    <p:sldId id="304" r:id="rId33"/>
    <p:sldId id="269" r:id="rId34"/>
    <p:sldId id="302" r:id="rId35"/>
    <p:sldId id="303" r:id="rId3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9" autoAdjust="0"/>
    <p:restoredTop sz="94660"/>
  </p:normalViewPr>
  <p:slideViewPr>
    <p:cSldViewPr>
      <p:cViewPr>
        <p:scale>
          <a:sx n="70" d="100"/>
          <a:sy n="70" d="100"/>
        </p:scale>
        <p:origin x="-134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8635E-D335-4997-AEAC-3AAB94C9D84F}" type="datetimeFigureOut">
              <a:rPr lang="it-IT" smtClean="0"/>
              <a:pPr/>
              <a:t>23/05/2018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6278F-3313-4CAF-A763-507CEB49CC6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5B6278F-3313-4CAF-A763-507CEB49CC6C}" type="slidenum">
              <a:rPr lang="it-IT" smtClean="0"/>
              <a:pPr/>
              <a:t>34</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transition>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transition>
    <p:newsfla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it"/>
              <a:pPr marL="0" lvl="0" indent="0">
                <a:spcBef>
                  <a:spcPts val="0"/>
                </a:spcBef>
                <a:spcAft>
                  <a:spcPts val="0"/>
                </a:spcAft>
                <a:buNone/>
              </a:pPr>
              <a:t>‹N›</a:t>
            </a:fld>
            <a:endParaRP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23/05/2018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23/05/2018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348880"/>
            <a:ext cx="7772400" cy="1470025"/>
          </a:xfrm>
        </p:spPr>
        <p:txBody>
          <a:bodyPr/>
          <a:lstStyle/>
          <a:p>
            <a:r>
              <a:rPr lang="it-IT" b="1" dirty="0" smtClean="0">
                <a:solidFill>
                  <a:schemeClr val="bg1"/>
                </a:solidFill>
                <a:effectLst>
                  <a:outerShdw blurRad="38100" dist="38100" dir="2700000" algn="tl">
                    <a:srgbClr val="000000">
                      <a:alpha val="43137"/>
                    </a:srgbClr>
                  </a:outerShdw>
                </a:effectLst>
                <a:latin typeface="Castellar" pitchFamily="18" charset="0"/>
              </a:rPr>
              <a:t>L’AMORE NELL’ANTICA GRECIA</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ottotitolo 2"/>
          <p:cNvSpPr>
            <a:spLocks noGrp="1"/>
          </p:cNvSpPr>
          <p:nvPr>
            <p:ph type="subTitle" idx="1"/>
          </p:nvPr>
        </p:nvSpPr>
        <p:spPr>
          <a:xfrm>
            <a:off x="0" y="4293096"/>
            <a:ext cx="9144000" cy="409600"/>
          </a:xfrm>
        </p:spPr>
        <p:txBody>
          <a:bodyPr>
            <a:normAutofit fontScale="62500" lnSpcReduction="20000"/>
          </a:bodyPr>
          <a:lstStyle/>
          <a:p>
            <a:r>
              <a:rPr lang="it-IT"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Gianluca Mezzano, Laura Valente, Giulia </a:t>
            </a:r>
            <a:r>
              <a:rPr lang="it-IT" dirty="0" err="1"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Minoliti</a:t>
            </a:r>
            <a:r>
              <a:rPr lang="it-IT" dirty="0"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Alessia Carbone, Ludovico </a:t>
            </a:r>
            <a:r>
              <a:rPr lang="it-IT" dirty="0" err="1" smtClean="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Bosico</a:t>
            </a:r>
            <a:endParaRPr lang="it-IT"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0"/>
            <a:ext cx="8229600" cy="1143000"/>
          </a:xfrm>
        </p:spPr>
        <p:txBody>
          <a:bodyPr>
            <a:normAutofit/>
          </a:bodyPr>
          <a:lstStyle/>
          <a:p>
            <a:r>
              <a:rPr lang="it-IT" sz="3600" b="1" dirty="0" err="1" smtClean="0">
                <a:solidFill>
                  <a:schemeClr val="bg1"/>
                </a:solidFill>
                <a:effectLst>
                  <a:outerShdw blurRad="38100" dist="38100" dir="2700000" algn="tl">
                    <a:srgbClr val="000000">
                      <a:alpha val="43137"/>
                    </a:srgbClr>
                  </a:outerShdw>
                </a:effectLst>
                <a:latin typeface="Symbol" pitchFamily="18" charset="2"/>
              </a:rPr>
              <a:t>Filia</a:t>
            </a:r>
            <a:endParaRPr lang="it-IT" sz="3600" b="1" dirty="0">
              <a:solidFill>
                <a:schemeClr val="bg1"/>
              </a:solidFill>
              <a:effectLst>
                <a:outerShdw blurRad="38100" dist="38100" dir="2700000" algn="tl">
                  <a:srgbClr val="000000">
                    <a:alpha val="43137"/>
                  </a:srgbClr>
                </a:outerShdw>
              </a:effectLst>
              <a:latin typeface="Symbol" pitchFamily="18" charset="2"/>
            </a:endParaRPr>
          </a:p>
        </p:txBody>
      </p:sp>
      <p:sp>
        <p:nvSpPr>
          <p:cNvPr id="3" name="Segnaposto contenuto 2"/>
          <p:cNvSpPr>
            <a:spLocks noGrp="1"/>
          </p:cNvSpPr>
          <p:nvPr>
            <p:ph idx="1"/>
          </p:nvPr>
        </p:nvSpPr>
        <p:spPr>
          <a:xfrm>
            <a:off x="0" y="836712"/>
            <a:ext cx="7524328" cy="2592288"/>
          </a:xfrm>
        </p:spPr>
        <p:txBody>
          <a:bodyPr>
            <a:normAutofit/>
          </a:bodyPr>
          <a:lstStyle/>
          <a:p>
            <a:pPr algn="ctr">
              <a:buNone/>
            </a:pPr>
            <a:r>
              <a:rPr lang="it-IT" dirty="0" smtClean="0"/>
              <a:t>	</a:t>
            </a:r>
            <a:r>
              <a:rPr lang="it-IT" sz="1900" dirty="0" smtClean="0">
                <a:latin typeface="Times New Roman" pitchFamily="18" charset="0"/>
                <a:cs typeface="Times New Roman" pitchFamily="18" charset="0"/>
              </a:rPr>
              <a:t>Il significato arcaico di questa parola non era caricato del valore sentimentale che oggi “amicizia” ci evoca. “</a:t>
            </a:r>
            <a:r>
              <a:rPr lang="it-IT" sz="1900" dirty="0" err="1" smtClean="0">
                <a:latin typeface="Times New Roman" pitchFamily="18" charset="0"/>
                <a:cs typeface="Times New Roman" pitchFamily="18" charset="0"/>
              </a:rPr>
              <a:t>Phìlos</a:t>
            </a:r>
            <a:r>
              <a:rPr lang="it-IT" sz="1900" dirty="0" smtClean="0">
                <a:latin typeface="Times New Roman" pitchFamily="18" charset="0"/>
                <a:cs typeface="Times New Roman" pitchFamily="18" charset="0"/>
              </a:rPr>
              <a:t>” prima che “amico” significava innanzitutto il possessivo “mio”: l’amicizia, una relazione di prossimità  affettiva, deriva da un possesso già acquisito o rivendicato come proprio. All’allargarsi del possesso si allarga anche la sfera del significato del possessivo: esprimeva basilarmente l’appartenenza ad un gruppo, prima di consanguinei poi di compagni.</a:t>
            </a:r>
            <a:endParaRPr lang="it-IT" sz="1900" dirty="0">
              <a:latin typeface="Times New Roman" pitchFamily="18" charset="0"/>
              <a:cs typeface="Times New Roman" pitchFamily="18" charset="0"/>
            </a:endParaRPr>
          </a:p>
        </p:txBody>
      </p:sp>
      <p:sp>
        <p:nvSpPr>
          <p:cNvPr id="4" name="CasellaDiTesto 3"/>
          <p:cNvSpPr txBox="1"/>
          <p:nvPr/>
        </p:nvSpPr>
        <p:spPr>
          <a:xfrm>
            <a:off x="1763688" y="3429000"/>
            <a:ext cx="7164288" cy="2862322"/>
          </a:xfrm>
          <a:prstGeom prst="rect">
            <a:avLst/>
          </a:prstGeom>
          <a:noFill/>
        </p:spPr>
        <p:txBody>
          <a:bodyPr wrap="square" rtlCol="0">
            <a:spAutoFit/>
          </a:bodyPr>
          <a:lstStyle/>
          <a:p>
            <a:pPr algn="r"/>
            <a:r>
              <a:rPr lang="it-IT" dirty="0" smtClean="0">
                <a:latin typeface="Times New Roman" pitchFamily="18" charset="0"/>
                <a:cs typeface="Times New Roman" pitchFamily="18" charset="0"/>
              </a:rPr>
              <a:t>A proposito della natura della cosiddetta “</a:t>
            </a:r>
            <a:r>
              <a:rPr lang="it-IT" dirty="0" err="1" smtClean="0">
                <a:latin typeface="Times New Roman" pitchFamily="18" charset="0"/>
                <a:cs typeface="Times New Roman" pitchFamily="18" charset="0"/>
              </a:rPr>
              <a:t>philia</a:t>
            </a:r>
            <a:r>
              <a:rPr lang="it-IT" dirty="0" smtClean="0">
                <a:latin typeface="Times New Roman" pitchFamily="18" charset="0"/>
                <a:cs typeface="Times New Roman" pitchFamily="18" charset="0"/>
              </a:rPr>
              <a:t>” si interroga Platone nell’opera “</a:t>
            </a:r>
            <a:r>
              <a:rPr lang="it-IT" dirty="0" err="1" smtClean="0">
                <a:latin typeface="Times New Roman" pitchFamily="18" charset="0"/>
                <a:cs typeface="Times New Roman" pitchFamily="18" charset="0"/>
              </a:rPr>
              <a:t>Liside</a:t>
            </a:r>
            <a:r>
              <a:rPr lang="it-IT" dirty="0" smtClean="0">
                <a:latin typeface="Times New Roman" pitchFamily="18" charset="0"/>
                <a:cs typeface="Times New Roman" pitchFamily="18" charset="0"/>
              </a:rPr>
              <a:t>”, dove attraverso un dialogo tra Socrate e </a:t>
            </a:r>
            <a:r>
              <a:rPr lang="it-IT" dirty="0" err="1" smtClean="0">
                <a:latin typeface="Times New Roman" pitchFamily="18" charset="0"/>
                <a:cs typeface="Times New Roman" pitchFamily="18" charset="0"/>
              </a:rPr>
              <a:t>Liside</a:t>
            </a:r>
            <a:r>
              <a:rPr lang="it-IT" dirty="0" smtClean="0">
                <a:latin typeface="Times New Roman" pitchFamily="18" charset="0"/>
                <a:cs typeface="Times New Roman" pitchFamily="18" charset="0"/>
              </a:rPr>
              <a:t> dà la sua visione di amicizia: inizialmente i due arrivano a pensare che il sentimento nasce dal bisogno che un uomo ha di un altro uomo, e di conseguenza ha un valore </a:t>
            </a:r>
            <a:r>
              <a:rPr lang="it-IT" dirty="0" err="1" smtClean="0">
                <a:latin typeface="Times New Roman" pitchFamily="18" charset="0"/>
                <a:cs typeface="Times New Roman" pitchFamily="18" charset="0"/>
              </a:rPr>
              <a:t>utilitario…</a:t>
            </a:r>
            <a:r>
              <a:rPr lang="it-IT" dirty="0" smtClean="0">
                <a:latin typeface="Times New Roman" pitchFamily="18" charset="0"/>
                <a:cs typeface="Times New Roman" pitchFamily="18" charset="0"/>
              </a:rPr>
              <a:t> successivamente tuttavia, citando anche alcune parole di Omero, gli interlocutori giungono ad affermare che l’amicizia si instaura tra simili, e, dato che tra uomini cattivi non esiste alcun valore del genere, la “</a:t>
            </a:r>
            <a:r>
              <a:rPr lang="it-IT" dirty="0" err="1" smtClean="0">
                <a:latin typeface="Times New Roman" pitchFamily="18" charset="0"/>
                <a:cs typeface="Times New Roman" pitchFamily="18" charset="0"/>
              </a:rPr>
              <a:t>philia</a:t>
            </a:r>
            <a:r>
              <a:rPr lang="it-IT" dirty="0" smtClean="0">
                <a:latin typeface="Times New Roman" pitchFamily="18" charset="0"/>
                <a:cs typeface="Times New Roman" pitchFamily="18" charset="0"/>
              </a:rPr>
              <a:t>” può esserci solo fra due individui buoni.</a:t>
            </a:r>
          </a:p>
          <a:p>
            <a:pPr algn="r"/>
            <a:r>
              <a:rPr lang="it-IT" dirty="0" smtClean="0">
                <a:latin typeface="Times New Roman" pitchFamily="18" charset="0"/>
                <a:cs typeface="Times New Roman" pitchFamily="18" charset="0"/>
              </a:rPr>
              <a:t>Nonostante ciò, in realtà, Platone non arriva a dare una definizione a questo sentimento.</a:t>
            </a:r>
            <a:endParaRPr lang="it-IT"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229600" cy="1143000"/>
          </a:xfrm>
        </p:spPr>
        <p:txBody>
          <a:bodyPr>
            <a:normAutofit/>
          </a:bodyPr>
          <a:lstStyle/>
          <a:p>
            <a:r>
              <a:rPr lang="it-IT" sz="3600" b="1" dirty="0" smtClean="0">
                <a:solidFill>
                  <a:schemeClr val="accent2">
                    <a:lumMod val="75000"/>
                  </a:schemeClr>
                </a:solidFill>
                <a:latin typeface="Arial Narrow" pitchFamily="34" charset="0"/>
              </a:rPr>
              <a:t>Achille e </a:t>
            </a:r>
            <a:r>
              <a:rPr lang="it-IT" sz="3600" b="1" dirty="0" err="1" smtClean="0">
                <a:solidFill>
                  <a:schemeClr val="accent2">
                    <a:lumMod val="75000"/>
                  </a:schemeClr>
                </a:solidFill>
                <a:latin typeface="Arial Narrow" pitchFamily="34" charset="0"/>
              </a:rPr>
              <a:t>Patroclo</a:t>
            </a:r>
            <a:r>
              <a:rPr lang="it-IT" sz="3600" b="1" dirty="0" smtClean="0">
                <a:solidFill>
                  <a:schemeClr val="accent2">
                    <a:lumMod val="75000"/>
                  </a:schemeClr>
                </a:solidFill>
                <a:latin typeface="Arial Narrow" pitchFamily="34" charset="0"/>
              </a:rPr>
              <a:t> in Omero</a:t>
            </a:r>
            <a:endParaRPr lang="it-IT" sz="3600" b="1" dirty="0">
              <a:solidFill>
                <a:schemeClr val="accent2">
                  <a:lumMod val="75000"/>
                </a:schemeClr>
              </a:solidFill>
              <a:latin typeface="Arial Narrow" pitchFamily="34" charset="0"/>
            </a:endParaRPr>
          </a:p>
        </p:txBody>
      </p:sp>
      <p:sp>
        <p:nvSpPr>
          <p:cNvPr id="3" name="Segnaposto contenuto 2"/>
          <p:cNvSpPr>
            <a:spLocks noGrp="1"/>
          </p:cNvSpPr>
          <p:nvPr>
            <p:ph idx="1"/>
          </p:nvPr>
        </p:nvSpPr>
        <p:spPr>
          <a:xfrm>
            <a:off x="-180528" y="908720"/>
            <a:ext cx="4608512" cy="3384376"/>
          </a:xfrm>
        </p:spPr>
        <p:txBody>
          <a:bodyPr>
            <a:normAutofit/>
          </a:bodyPr>
          <a:lstStyle/>
          <a:p>
            <a:pPr algn="ctr">
              <a:buNone/>
            </a:pPr>
            <a:r>
              <a:rPr lang="it-IT" dirty="0" smtClean="0"/>
              <a:t>	</a:t>
            </a:r>
            <a:r>
              <a:rPr lang="it-IT" sz="2200" dirty="0" smtClean="0">
                <a:latin typeface="Times New Roman" pitchFamily="18" charset="0"/>
                <a:cs typeface="Times New Roman" pitchFamily="18" charset="0"/>
              </a:rPr>
              <a:t>Nell'Iliade i due hanno una profonda ed esclusiva amicizia: Achille si dimostra esser sempre molto gentile e preoccupato nei confronti del compagno d'armi, quando invece si dimostra spietato, insensibile e arrogante con tutti gli altri, siano essi nemici o alleati.</a:t>
            </a:r>
            <a:endParaRPr lang="it-IT" sz="2200" dirty="0">
              <a:latin typeface="Times New Roman" pitchFamily="18" charset="0"/>
              <a:cs typeface="Times New Roman" pitchFamily="18" charset="0"/>
            </a:endParaRPr>
          </a:p>
        </p:txBody>
      </p:sp>
      <p:graphicFrame>
        <p:nvGraphicFramePr>
          <p:cNvPr id="5" name="Tabella 4"/>
          <p:cNvGraphicFramePr>
            <a:graphicFrameLocks noGrp="1"/>
          </p:cNvGraphicFramePr>
          <p:nvPr/>
        </p:nvGraphicFramePr>
        <p:xfrm>
          <a:off x="0" y="4077072"/>
          <a:ext cx="9144000" cy="2448272"/>
        </p:xfrm>
        <a:graphic>
          <a:graphicData uri="http://schemas.openxmlformats.org/drawingml/2006/table">
            <a:tbl>
              <a:tblPr/>
              <a:tblGrid>
                <a:gridCol w="4572000"/>
                <a:gridCol w="4572000"/>
              </a:tblGrid>
              <a:tr h="2448272">
                <a:tc>
                  <a:txBody>
                    <a:bodyPr/>
                    <a:lstStyle/>
                    <a:p>
                      <a:pPr algn="ctr" fontAlgn="t"/>
                      <a:r>
                        <a:rPr lang="el-GR" sz="1700" dirty="0"/>
                        <a:t>«</a:t>
                      </a:r>
                      <a:r>
                        <a:rPr lang="el-GR" sz="1700" dirty="0">
                          <a:effectLst>
                            <a:outerShdw blurRad="38100" dist="38100" dir="2700000" algn="tl">
                              <a:srgbClr val="000000">
                                <a:alpha val="43137"/>
                              </a:srgbClr>
                            </a:outerShdw>
                          </a:effectLst>
                        </a:rPr>
                        <a:t> Ὣς φάτο, τὸν δ' ἄχεος νεφέλη ἐκάλυψε μέλαινα·</a:t>
                      </a:r>
                      <a:br>
                        <a:rPr lang="el-GR" sz="1700" dirty="0">
                          <a:effectLst>
                            <a:outerShdw blurRad="38100" dist="38100" dir="2700000" algn="tl">
                              <a:srgbClr val="000000">
                                <a:alpha val="43137"/>
                              </a:srgbClr>
                            </a:outerShdw>
                          </a:effectLst>
                        </a:rPr>
                      </a:br>
                      <a:r>
                        <a:rPr lang="el-GR" sz="1700" dirty="0">
                          <a:effectLst>
                            <a:outerShdw blurRad="38100" dist="38100" dir="2700000" algn="tl">
                              <a:srgbClr val="000000">
                                <a:alpha val="43137"/>
                              </a:srgbClr>
                            </a:outerShdw>
                          </a:effectLst>
                        </a:rPr>
                        <a:t>ἀμφοτέρῃσι δὲ χερσὶν ἑλὼν κόνιν αἰθαλόεσσαν</a:t>
                      </a:r>
                      <a:br>
                        <a:rPr lang="el-GR" sz="1700" dirty="0">
                          <a:effectLst>
                            <a:outerShdw blurRad="38100" dist="38100" dir="2700000" algn="tl">
                              <a:srgbClr val="000000">
                                <a:alpha val="43137"/>
                              </a:srgbClr>
                            </a:outerShdw>
                          </a:effectLst>
                        </a:rPr>
                      </a:br>
                      <a:r>
                        <a:rPr lang="el-GR" sz="1700" dirty="0">
                          <a:effectLst>
                            <a:outerShdw blurRad="38100" dist="38100" dir="2700000" algn="tl">
                              <a:srgbClr val="000000">
                                <a:alpha val="43137"/>
                              </a:srgbClr>
                            </a:outerShdw>
                          </a:effectLst>
                        </a:rPr>
                        <a:t>χεύατο κὰκ κεφαλῆς, χαρίεν δ' ᾔσχυνε πρόσωπον·</a:t>
                      </a:r>
                      <a:br>
                        <a:rPr lang="el-GR" sz="1700" dirty="0">
                          <a:effectLst>
                            <a:outerShdw blurRad="38100" dist="38100" dir="2700000" algn="tl">
                              <a:srgbClr val="000000">
                                <a:alpha val="43137"/>
                              </a:srgbClr>
                            </a:outerShdw>
                          </a:effectLst>
                        </a:rPr>
                      </a:br>
                      <a:r>
                        <a:rPr lang="el-GR" sz="1700" dirty="0">
                          <a:effectLst>
                            <a:outerShdw blurRad="38100" dist="38100" dir="2700000" algn="tl">
                              <a:srgbClr val="000000">
                                <a:alpha val="43137"/>
                              </a:srgbClr>
                            </a:outerShdw>
                          </a:effectLst>
                        </a:rPr>
                        <a:t>νεκταρέῳ δὲ χιτῶνι μέλαιν' ἀμφίζανε τέφρη.</a:t>
                      </a:r>
                      <a:br>
                        <a:rPr lang="el-GR" sz="1700" dirty="0">
                          <a:effectLst>
                            <a:outerShdw blurRad="38100" dist="38100" dir="2700000" algn="tl">
                              <a:srgbClr val="000000">
                                <a:alpha val="43137"/>
                              </a:srgbClr>
                            </a:outerShdw>
                          </a:effectLst>
                        </a:rPr>
                      </a:br>
                      <a:r>
                        <a:rPr lang="el-GR" sz="1700" dirty="0">
                          <a:effectLst>
                            <a:outerShdw blurRad="38100" dist="38100" dir="2700000" algn="tl">
                              <a:srgbClr val="000000">
                                <a:alpha val="43137"/>
                              </a:srgbClr>
                            </a:outerShdw>
                          </a:effectLst>
                        </a:rPr>
                        <a:t>αὐτὸς δ' ἐν κονίῃσι μέγας μεγαλωστὶ τανυσθεὶς</a:t>
                      </a:r>
                      <a:br>
                        <a:rPr lang="el-GR" sz="1700" dirty="0">
                          <a:effectLst>
                            <a:outerShdw blurRad="38100" dist="38100" dir="2700000" algn="tl">
                              <a:srgbClr val="000000">
                                <a:alpha val="43137"/>
                              </a:srgbClr>
                            </a:outerShdw>
                          </a:effectLst>
                        </a:rPr>
                      </a:br>
                      <a:r>
                        <a:rPr lang="el-GR" sz="1700" dirty="0">
                          <a:effectLst>
                            <a:outerShdw blurRad="38100" dist="38100" dir="2700000" algn="tl">
                              <a:srgbClr val="000000">
                                <a:alpha val="43137"/>
                              </a:srgbClr>
                            </a:outerShdw>
                          </a:effectLst>
                        </a:rPr>
                        <a:t>κεῖτο, φίλῃσι δὲ χερσὶ κόμην ᾔσχυνε δαΐζων. </a:t>
                      </a:r>
                      <a:r>
                        <a:rPr lang="el-GR" sz="1700" dirty="0"/>
                        <a:t>»</a:t>
                      </a:r>
                    </a:p>
                  </a:txBody>
                  <a:tcPr marL="86803" marR="86803" marT="43402" marB="43402">
                    <a:lnL>
                      <a:noFill/>
                    </a:lnL>
                    <a:lnR>
                      <a:noFill/>
                    </a:lnR>
                    <a:lnT>
                      <a:noFill/>
                    </a:lnT>
                    <a:lnB>
                      <a:noFill/>
                    </a:lnB>
                  </a:tcPr>
                </a:tc>
                <a:tc>
                  <a:txBody>
                    <a:bodyPr/>
                    <a:lstStyle/>
                    <a:p>
                      <a:pPr algn="ctr" fontAlgn="t"/>
                      <a:r>
                        <a:rPr lang="it-IT" sz="1700" dirty="0" smtClean="0"/>
                        <a:t>«</a:t>
                      </a:r>
                      <a:r>
                        <a:rPr lang="it-IT" sz="1700" dirty="0"/>
                        <a:t> Così disse, e una nera nube di angoscia lo avvolse:</a:t>
                      </a:r>
                      <a:br>
                        <a:rPr lang="it-IT" sz="1700" dirty="0"/>
                      </a:br>
                      <a:r>
                        <a:rPr lang="it-IT" sz="1700" dirty="0"/>
                        <a:t>con ambedue le mani prese la polvere arsa,</a:t>
                      </a:r>
                      <a:br>
                        <a:rPr lang="it-IT" sz="1700" dirty="0"/>
                      </a:br>
                      <a:r>
                        <a:rPr lang="it-IT" sz="1700" dirty="0"/>
                        <a:t>la rovesciò sul capo, sporcando lo splendido viso,</a:t>
                      </a:r>
                      <a:br>
                        <a:rPr lang="it-IT" sz="1700" dirty="0"/>
                      </a:br>
                      <a:r>
                        <a:rPr lang="it-IT" sz="1700" dirty="0"/>
                        <a:t>e sulla veste fragrante cadde la cenere.</a:t>
                      </a:r>
                      <a:br>
                        <a:rPr lang="it-IT" sz="1700" dirty="0"/>
                      </a:br>
                      <a:r>
                        <a:rPr lang="it-IT" sz="1700" dirty="0"/>
                        <a:t>Lui stesso, grande disteso in mezzo alla polvere,</a:t>
                      </a:r>
                      <a:br>
                        <a:rPr lang="it-IT" sz="1700" dirty="0"/>
                      </a:br>
                      <a:r>
                        <a:rPr lang="it-IT" sz="1700" dirty="0"/>
                        <a:t>giaceva, e con le mani si sfigurava strappando i capelli. »</a:t>
                      </a:r>
                    </a:p>
                  </a:txBody>
                  <a:tcPr marL="86803" marR="86803" marT="43402" marB="43402">
                    <a:lnL>
                      <a:noFill/>
                    </a:lnL>
                    <a:lnR>
                      <a:noFill/>
                    </a:lnR>
                    <a:lnT>
                      <a:noFill/>
                    </a:lnT>
                    <a:lnB>
                      <a:noFill/>
                    </a:lnB>
                  </a:tcPr>
                </a:tc>
              </a:tr>
            </a:tbl>
          </a:graphicData>
        </a:graphic>
      </p:graphicFrame>
      <p:sp>
        <p:nvSpPr>
          <p:cNvPr id="6" name="CasellaDiTesto 5"/>
          <p:cNvSpPr txBox="1"/>
          <p:nvPr/>
        </p:nvSpPr>
        <p:spPr>
          <a:xfrm>
            <a:off x="4644008" y="2420888"/>
            <a:ext cx="4176464" cy="1200329"/>
          </a:xfrm>
          <a:prstGeom prst="rect">
            <a:avLst/>
          </a:prstGeom>
          <a:noFill/>
        </p:spPr>
        <p:txBody>
          <a:bodyPr wrap="square" rtlCol="0">
            <a:spAutoFit/>
          </a:bodyPr>
          <a:lstStyle/>
          <a:p>
            <a:pPr algn="r"/>
            <a:r>
              <a:rPr lang="it-IT" dirty="0" smtClean="0">
                <a:latin typeface="Times New Roman" pitchFamily="18" charset="0"/>
                <a:cs typeface="Times New Roman" pitchFamily="18" charset="0"/>
              </a:rPr>
              <a:t>Uno dei momenti in cui, nel poema, si percepisce la profondità del loro legame è quando Achille viene a sapere della morte del giovane </a:t>
            </a:r>
            <a:r>
              <a:rPr lang="it-IT" dirty="0" err="1" smtClean="0">
                <a:latin typeface="Times New Roman" pitchFamily="18" charset="0"/>
                <a:cs typeface="Times New Roman" pitchFamily="18" charset="0"/>
              </a:rPr>
              <a:t>Patroclo</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pic>
        <p:nvPicPr>
          <p:cNvPr id="7" name="Immagine 6" descr="Nikolay_Ge_002.jpeg.jpeg"/>
          <p:cNvPicPr>
            <a:picLocks noChangeAspect="1"/>
          </p:cNvPicPr>
          <p:nvPr/>
        </p:nvPicPr>
        <p:blipFill>
          <a:blip r:embed="rId2" cstate="print"/>
          <a:stretch>
            <a:fillRect/>
          </a:stretch>
        </p:blipFill>
        <p:spPr>
          <a:xfrm>
            <a:off x="6895102" y="476672"/>
            <a:ext cx="2248898" cy="1872208"/>
          </a:xfrm>
          <a:prstGeom prst="rect">
            <a:avLst/>
          </a:prstGeom>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Autofit/>
          </a:bodyPr>
          <a:lstStyle/>
          <a:p>
            <a:r>
              <a:rPr lang="it-IT" sz="2400" dirty="0" smtClean="0">
                <a:latin typeface="Times New Roman" pitchFamily="18" charset="0"/>
                <a:cs typeface="Times New Roman" pitchFamily="18" charset="0"/>
              </a:rPr>
              <a:t>Un altro momento di grande drammaticità nell’Iliade è l’inizio del compianto per il corpo di </a:t>
            </a:r>
            <a:r>
              <a:rPr lang="it-IT" sz="2400" dirty="0" err="1" smtClean="0">
                <a:latin typeface="Times New Roman" pitchFamily="18" charset="0"/>
                <a:cs typeface="Times New Roman" pitchFamily="18" charset="0"/>
              </a:rPr>
              <a:t>Patroclo</a:t>
            </a:r>
            <a:r>
              <a:rPr lang="it-IT" sz="2400" dirty="0" smtClean="0">
                <a:latin typeface="Times New Roman" pitchFamily="18" charset="0"/>
                <a:cs typeface="Times New Roman" pitchFamily="18" charset="0"/>
              </a:rPr>
              <a:t>, ad opera di Achille stesso:</a:t>
            </a:r>
            <a:endParaRPr lang="it-IT" sz="2400" dirty="0">
              <a:latin typeface="Times New Roman" pitchFamily="18" charset="0"/>
              <a:cs typeface="Times New Roman" pitchFamily="18" charset="0"/>
            </a:endParaRPr>
          </a:p>
        </p:txBody>
      </p:sp>
      <p:sp>
        <p:nvSpPr>
          <p:cNvPr id="3" name="Segnaposto contenuto 2"/>
          <p:cNvSpPr>
            <a:spLocks noGrp="1"/>
          </p:cNvSpPr>
          <p:nvPr>
            <p:ph idx="1"/>
          </p:nvPr>
        </p:nvSpPr>
        <p:spPr>
          <a:xfrm>
            <a:off x="611560" y="1916832"/>
            <a:ext cx="12204848" cy="3989040"/>
          </a:xfrm>
        </p:spPr>
        <p:txBody>
          <a:bodyPr>
            <a:normAutofit fontScale="92500" lnSpcReduction="10000"/>
          </a:bodyPr>
          <a:lstStyle/>
          <a:p>
            <a:pPr fontAlgn="t">
              <a:buNone/>
            </a:pPr>
            <a:r>
              <a:rPr lang="it-IT" dirty="0" smtClean="0"/>
              <a:t>	</a:t>
            </a:r>
            <a:r>
              <a:rPr lang="el-GR" sz="2500" dirty="0" smtClean="0"/>
              <a:t>«</a:t>
            </a:r>
            <a:r>
              <a:rPr lang="el-GR" sz="2500" dirty="0" smtClean="0">
                <a:effectLst>
                  <a:outerShdw blurRad="38100" dist="38100" dir="2700000" algn="tl">
                    <a:srgbClr val="000000">
                      <a:alpha val="43137"/>
                    </a:srgbClr>
                  </a:outerShdw>
                </a:effectLst>
              </a:rPr>
              <a:t> τοῖσι δὲ Πηλεΐδης ἁδινοῦ ἐξῆρχε γόοιο</a:t>
            </a:r>
            <a:br>
              <a:rPr lang="el-GR" sz="2500" dirty="0" smtClean="0">
                <a:effectLst>
                  <a:outerShdw blurRad="38100" dist="38100" dir="2700000" algn="tl">
                    <a:srgbClr val="000000">
                      <a:alpha val="43137"/>
                    </a:srgbClr>
                  </a:outerShdw>
                </a:effectLst>
              </a:rPr>
            </a:br>
            <a:r>
              <a:rPr lang="el-GR" sz="2500" dirty="0" smtClean="0">
                <a:effectLst>
                  <a:outerShdw blurRad="38100" dist="38100" dir="2700000" algn="tl">
                    <a:srgbClr val="000000">
                      <a:alpha val="43137"/>
                    </a:srgbClr>
                  </a:outerShdw>
                </a:effectLst>
              </a:rPr>
              <a:t>χεῖρας ἐπ' ἀνδροφόνους θέμενος στήθεσσιν ἑταίρου</a:t>
            </a:r>
            <a:br>
              <a:rPr lang="el-GR" sz="2500" dirty="0" smtClean="0">
                <a:effectLst>
                  <a:outerShdw blurRad="38100" dist="38100" dir="2700000" algn="tl">
                    <a:srgbClr val="000000">
                      <a:alpha val="43137"/>
                    </a:srgbClr>
                  </a:outerShdw>
                </a:effectLst>
              </a:rPr>
            </a:br>
            <a:r>
              <a:rPr lang="el-GR" sz="2500" dirty="0" smtClean="0">
                <a:effectLst>
                  <a:outerShdw blurRad="38100" dist="38100" dir="2700000" algn="tl">
                    <a:srgbClr val="000000">
                      <a:alpha val="43137"/>
                    </a:srgbClr>
                  </a:outerShdw>
                </a:effectLst>
              </a:rPr>
              <a:t>πυκνὰ μάλα στενάχων ὥς τε λὶς ἠϋγένειος,</a:t>
            </a:r>
            <a:br>
              <a:rPr lang="el-GR" sz="2500" dirty="0" smtClean="0">
                <a:effectLst>
                  <a:outerShdw blurRad="38100" dist="38100" dir="2700000" algn="tl">
                    <a:srgbClr val="000000">
                      <a:alpha val="43137"/>
                    </a:srgbClr>
                  </a:outerShdw>
                </a:effectLst>
              </a:rPr>
            </a:br>
            <a:r>
              <a:rPr lang="el-GR" sz="2500" dirty="0" smtClean="0">
                <a:effectLst>
                  <a:outerShdw blurRad="38100" dist="38100" dir="2700000" algn="tl">
                    <a:srgbClr val="000000">
                      <a:alpha val="43137"/>
                    </a:srgbClr>
                  </a:outerShdw>
                </a:effectLst>
              </a:rPr>
              <a:t>ᾧ ῥά θ' ὑπὸ σκύμνους ἐλαφηβόλος ἁρπάσῃ ἀνὴρ</a:t>
            </a:r>
            <a:br>
              <a:rPr lang="el-GR" sz="2500" dirty="0" smtClean="0">
                <a:effectLst>
                  <a:outerShdw blurRad="38100" dist="38100" dir="2700000" algn="tl">
                    <a:srgbClr val="000000">
                      <a:alpha val="43137"/>
                    </a:srgbClr>
                  </a:outerShdw>
                </a:effectLst>
              </a:rPr>
            </a:br>
            <a:r>
              <a:rPr lang="el-GR" sz="2500" dirty="0" smtClean="0">
                <a:effectLst>
                  <a:outerShdw blurRad="38100" dist="38100" dir="2700000" algn="tl">
                    <a:srgbClr val="000000">
                      <a:alpha val="43137"/>
                    </a:srgbClr>
                  </a:outerShdw>
                </a:effectLst>
              </a:rPr>
              <a:t>ὕλης ἐκ πυκινῆς· ὃ δέ τ' ἄχνυται ὕστερος ἐλθών </a:t>
            </a:r>
            <a:r>
              <a:rPr lang="el-GR" sz="2500" dirty="0" smtClean="0"/>
              <a:t>»</a:t>
            </a:r>
            <a:endParaRPr lang="it-IT" sz="2500" dirty="0" smtClean="0"/>
          </a:p>
          <a:p>
            <a:pPr fontAlgn="t">
              <a:buNone/>
            </a:pPr>
            <a:r>
              <a:rPr lang="it-IT" sz="2500" dirty="0" smtClean="0"/>
              <a:t>	</a:t>
            </a:r>
          </a:p>
          <a:p>
            <a:pPr fontAlgn="t">
              <a:buNone/>
            </a:pPr>
            <a:r>
              <a:rPr lang="it-IT" sz="2500" dirty="0" smtClean="0"/>
              <a:t>	</a:t>
            </a:r>
            <a:r>
              <a:rPr lang="it-IT" sz="2500" dirty="0" smtClean="0">
                <a:latin typeface="Times New Roman" pitchFamily="18" charset="0"/>
                <a:cs typeface="Times New Roman" pitchFamily="18" charset="0"/>
              </a:rPr>
              <a:t>« e Achille tra loro diede inizio al compianto,</a:t>
            </a:r>
            <a:br>
              <a:rPr lang="it-IT" sz="2500" dirty="0" smtClean="0">
                <a:latin typeface="Times New Roman" pitchFamily="18" charset="0"/>
                <a:cs typeface="Times New Roman" pitchFamily="18" charset="0"/>
              </a:rPr>
            </a:br>
            <a:r>
              <a:rPr lang="it-IT" sz="2500" dirty="0" smtClean="0">
                <a:latin typeface="Times New Roman" pitchFamily="18" charset="0"/>
                <a:cs typeface="Times New Roman" pitchFamily="18" charset="0"/>
              </a:rPr>
              <a:t>mettendo le mani sterminatrici sul petto del suo compagno,</a:t>
            </a:r>
            <a:br>
              <a:rPr lang="it-IT" sz="2500" dirty="0" smtClean="0">
                <a:latin typeface="Times New Roman" pitchFamily="18" charset="0"/>
                <a:cs typeface="Times New Roman" pitchFamily="18" charset="0"/>
              </a:rPr>
            </a:br>
            <a:r>
              <a:rPr lang="it-IT" sz="2500" dirty="0" smtClean="0">
                <a:latin typeface="Times New Roman" pitchFamily="18" charset="0"/>
                <a:cs typeface="Times New Roman" pitchFamily="18" charset="0"/>
              </a:rPr>
              <a:t>e gemendo sempre, come un leone dalla bella criniera</a:t>
            </a:r>
            <a:br>
              <a:rPr lang="it-IT" sz="2500" dirty="0" smtClean="0">
                <a:latin typeface="Times New Roman" pitchFamily="18" charset="0"/>
                <a:cs typeface="Times New Roman" pitchFamily="18" charset="0"/>
              </a:rPr>
            </a:br>
            <a:r>
              <a:rPr lang="it-IT" sz="2500" dirty="0" smtClean="0">
                <a:latin typeface="Times New Roman" pitchFamily="18" charset="0"/>
                <a:cs typeface="Times New Roman" pitchFamily="18" charset="0"/>
              </a:rPr>
              <a:t>al quale un cacciatore ha rapito i cuccioli</a:t>
            </a:r>
            <a:br>
              <a:rPr lang="it-IT" sz="2500" dirty="0" smtClean="0">
                <a:latin typeface="Times New Roman" pitchFamily="18" charset="0"/>
                <a:cs typeface="Times New Roman" pitchFamily="18" charset="0"/>
              </a:rPr>
            </a:br>
            <a:r>
              <a:rPr lang="it-IT" sz="2500" dirty="0" smtClean="0">
                <a:latin typeface="Times New Roman" pitchFamily="18" charset="0"/>
                <a:cs typeface="Times New Roman" pitchFamily="18" charset="0"/>
              </a:rPr>
              <a:t>nella selva fitta, e lui si angoscia d'esser giunto tardi »</a:t>
            </a:r>
          </a:p>
          <a:p>
            <a:endParaRPr lang="it-IT" sz="2500"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683568" y="1052736"/>
            <a:ext cx="7704856" cy="864096"/>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it" b="1" dirty="0" smtClean="0">
                <a:solidFill>
                  <a:schemeClr val="bg1"/>
                </a:solidFill>
                <a:effectLst>
                  <a:outerShdw blurRad="38100" dist="38100" dir="2700000" algn="tl">
                    <a:srgbClr val="000000">
                      <a:alpha val="43137"/>
                    </a:srgbClr>
                  </a:outerShdw>
                </a:effectLst>
                <a:latin typeface="Castellar" pitchFamily="18" charset="0"/>
              </a:rPr>
              <a:t>αγάπη</a:t>
            </a:r>
            <a:r>
              <a:rPr lang="it" b="1" dirty="0" smtClean="0"/>
              <a:t> </a:t>
            </a:r>
            <a:endParaRPr b="1" dirty="0"/>
          </a:p>
        </p:txBody>
      </p:sp>
      <p:sp>
        <p:nvSpPr>
          <p:cNvPr id="55" name="Shape 55"/>
          <p:cNvSpPr txBox="1">
            <a:spLocks noGrp="1"/>
          </p:cNvSpPr>
          <p:nvPr>
            <p:ph type="subTitle" idx="1"/>
          </p:nvPr>
        </p:nvSpPr>
        <p:spPr>
          <a:xfrm>
            <a:off x="395536" y="1916832"/>
            <a:ext cx="8520600" cy="3730476"/>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it" sz="2600" dirty="0">
                <a:solidFill>
                  <a:srgbClr val="000000"/>
                </a:solidFill>
                <a:latin typeface="Times New Roman" pitchFamily="18" charset="0"/>
                <a:cs typeface="Times New Roman" pitchFamily="18" charset="0"/>
              </a:rPr>
              <a:t> L’amore agàpe (dal greco ἀγάπη)significa amore disinteressato, fraterno, smisurato. Viene utilizzato nella teologia cristiana per indicare l’amore di Dio nei confronti dell’umanità. Agàpe, perciò, ha il senso di amore guidato e governato da un principio</a:t>
            </a:r>
            <a:r>
              <a:rPr lang="it" sz="2600" dirty="0" smtClean="0">
                <a:solidFill>
                  <a:srgbClr val="000000"/>
                </a:solidFill>
                <a:latin typeface="Times New Roman" pitchFamily="18" charset="0"/>
                <a:cs typeface="Times New Roman" pitchFamily="18" charset="0"/>
              </a:rPr>
              <a:t>. Quindi</a:t>
            </a:r>
            <a:r>
              <a:rPr lang="it" sz="2600" dirty="0">
                <a:solidFill>
                  <a:srgbClr val="000000"/>
                </a:solidFill>
                <a:latin typeface="Times New Roman" pitchFamily="18" charset="0"/>
                <a:cs typeface="Times New Roman" pitchFamily="18" charset="0"/>
              </a:rPr>
              <a:t>, pur distinguendosi per il rispetto dei princìpi, agàpe non è un amore privo di sentimento; altrimenti non sarebbe diverso dalla fredda giustizia. Però non si lascia dominare da simpatia o sentimento; non ignora mai i princìpi.</a:t>
            </a:r>
            <a:endParaRPr sz="2600" dirty="0">
              <a:solidFill>
                <a:srgbClr val="000000"/>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subTitle" idx="1"/>
          </p:nvPr>
        </p:nvSpPr>
        <p:spPr>
          <a:xfrm>
            <a:off x="0" y="1124744"/>
            <a:ext cx="9144000" cy="422108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it" sz="2200" dirty="0">
                <a:solidFill>
                  <a:schemeClr val="tx1"/>
                </a:solidFill>
                <a:latin typeface="Times New Roman" pitchFamily="18" charset="0"/>
                <a:cs typeface="Times New Roman" pitchFamily="18" charset="0"/>
              </a:rPr>
              <a:t>Il nome greco </a:t>
            </a:r>
            <a:r>
              <a:rPr lang="it"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ἀγάπη</a:t>
            </a:r>
            <a:r>
              <a:rPr lang="it" sz="2200" dirty="0">
                <a:solidFill>
                  <a:schemeClr val="tx1"/>
                </a:solidFill>
                <a:latin typeface="Times New Roman" pitchFamily="18" charset="0"/>
                <a:cs typeface="Times New Roman" pitchFamily="18" charset="0"/>
              </a:rPr>
              <a:t> è presente nelle opere cristiane: nella Bibbia dei Settanta (</a:t>
            </a:r>
            <a:r>
              <a:rPr lang="it" sz="2200" u="sng" dirty="0">
                <a:solidFill>
                  <a:schemeClr val="tx1"/>
                </a:solidFill>
                <a:latin typeface="Times New Roman" pitchFamily="18" charset="0"/>
                <a:cs typeface="Times New Roman" pitchFamily="18" charset="0"/>
              </a:rPr>
              <a:t>285-246 a.C</a:t>
            </a:r>
            <a:r>
              <a:rPr lang="it" sz="2200" u="sng" dirty="0" smtClean="0">
                <a:solidFill>
                  <a:schemeClr val="tx1"/>
                </a:solidFill>
                <a:latin typeface="Times New Roman" pitchFamily="18" charset="0"/>
                <a:cs typeface="Times New Roman" pitchFamily="18" charset="0"/>
              </a:rPr>
              <a:t>.</a:t>
            </a:r>
            <a:r>
              <a:rPr lang="it" sz="2200" dirty="0" smtClean="0">
                <a:solidFill>
                  <a:schemeClr val="tx1"/>
                </a:solidFill>
                <a:latin typeface="Times New Roman" pitchFamily="18" charset="0"/>
                <a:cs typeface="Times New Roman" pitchFamily="18" charset="0"/>
              </a:rPr>
              <a:t>)</a:t>
            </a:r>
            <a:endParaRPr sz="2200" dirty="0">
              <a:solidFill>
                <a:schemeClr val="tx1"/>
              </a:solidFill>
              <a:latin typeface="Times New Roman" pitchFamily="18" charset="0"/>
              <a:cs typeface="Times New Roman" pitchFamily="18" charset="0"/>
            </a:endParaRPr>
          </a:p>
          <a:p>
            <a:pPr marL="0" lvl="0" indent="0">
              <a:spcBef>
                <a:spcPts val="0"/>
              </a:spcBef>
              <a:spcAft>
                <a:spcPts val="0"/>
              </a:spcAft>
              <a:buNone/>
            </a:pPr>
            <a:endParaRPr sz="2200" dirty="0">
              <a:solidFill>
                <a:schemeClr val="tx1"/>
              </a:solidFill>
              <a:latin typeface="Times New Roman" pitchFamily="18" charset="0"/>
              <a:cs typeface="Times New Roman" pitchFamily="18" charset="0"/>
            </a:endParaRPr>
          </a:p>
          <a:p>
            <a:pPr marL="0" lvl="0" indent="0">
              <a:spcBef>
                <a:spcPts val="0"/>
              </a:spcBef>
              <a:spcAft>
                <a:spcPts val="0"/>
              </a:spcAft>
              <a:buNone/>
            </a:pPr>
            <a:r>
              <a:rPr lang="it" sz="2200" dirty="0">
                <a:solidFill>
                  <a:schemeClr val="tx1"/>
                </a:solidFill>
                <a:latin typeface="Times New Roman" pitchFamily="18" charset="0"/>
                <a:cs typeface="Times New Roman" pitchFamily="18" charset="0"/>
              </a:rPr>
              <a:t>Il verbo greco </a:t>
            </a:r>
            <a:r>
              <a:rPr lang="it"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ἀγάπἀω</a:t>
            </a:r>
            <a:r>
              <a:rPr lang="it" sz="2200" dirty="0">
                <a:solidFill>
                  <a:schemeClr val="tx1"/>
                </a:solidFill>
                <a:latin typeface="Times New Roman" pitchFamily="18" charset="0"/>
                <a:cs typeface="Times New Roman" pitchFamily="18" charset="0"/>
              </a:rPr>
              <a:t> è abbondantemente citato in autori della Grecia Classica non cristiani, dove può avere uno dei seguenti due significati:</a:t>
            </a:r>
            <a:br>
              <a:rPr lang="it" sz="2200" dirty="0">
                <a:solidFill>
                  <a:schemeClr val="tx1"/>
                </a:solidFill>
                <a:latin typeface="Times New Roman" pitchFamily="18" charset="0"/>
                <a:cs typeface="Times New Roman" pitchFamily="18" charset="0"/>
              </a:rPr>
            </a:br>
            <a:r>
              <a:rPr lang="it" sz="2200" dirty="0">
                <a:solidFill>
                  <a:schemeClr val="tx1"/>
                </a:solidFill>
                <a:latin typeface="Times New Roman" pitchFamily="18" charset="0"/>
                <a:cs typeface="Times New Roman" pitchFamily="18" charset="0"/>
              </a:rPr>
              <a:t/>
            </a:r>
            <a:br>
              <a:rPr lang="it" sz="2200" dirty="0">
                <a:solidFill>
                  <a:schemeClr val="tx1"/>
                </a:solidFill>
                <a:latin typeface="Times New Roman" pitchFamily="18" charset="0"/>
                <a:cs typeface="Times New Roman" pitchFamily="18" charset="0"/>
              </a:rPr>
            </a:br>
            <a:r>
              <a:rPr lang="it" sz="2200" dirty="0" smtClean="0">
                <a:solidFill>
                  <a:schemeClr val="tx1"/>
                </a:solidFill>
                <a:latin typeface="Times New Roman" pitchFamily="18" charset="0"/>
                <a:cs typeface="Times New Roman" pitchFamily="18" charset="0"/>
              </a:rPr>
              <a:t>- </a:t>
            </a:r>
            <a:r>
              <a:rPr lang="it" sz="2200" dirty="0">
                <a:solidFill>
                  <a:schemeClr val="tx1"/>
                </a:solidFill>
                <a:latin typeface="Times New Roman" pitchFamily="18" charset="0"/>
                <a:cs typeface="Times New Roman" pitchFamily="18" charset="0"/>
              </a:rPr>
              <a:t>riguardo a persone (es. Figli, defunti): "accolgo con amore", "tratto affabilmente", "con affetto", "amorevolmente", "amo", "ho caro": già dal tempo di Omero e seguenti, indicando amore di protezione, cura, benevolenza, piuttosto che passione;</a:t>
            </a:r>
            <a:br>
              <a:rPr lang="it" sz="2200" dirty="0">
                <a:solidFill>
                  <a:schemeClr val="tx1"/>
                </a:solidFill>
                <a:latin typeface="Times New Roman" pitchFamily="18" charset="0"/>
                <a:cs typeface="Times New Roman" pitchFamily="18" charset="0"/>
              </a:rPr>
            </a:br>
            <a:r>
              <a:rPr lang="it" sz="2200" dirty="0" smtClean="0">
                <a:solidFill>
                  <a:schemeClr val="tx1"/>
                </a:solidFill>
                <a:latin typeface="Times New Roman" pitchFamily="18" charset="0"/>
                <a:cs typeface="Times New Roman" pitchFamily="18" charset="0"/>
              </a:rPr>
              <a:t>- </a:t>
            </a:r>
            <a:r>
              <a:rPr lang="it" sz="2200" dirty="0">
                <a:solidFill>
                  <a:schemeClr val="tx1"/>
                </a:solidFill>
                <a:latin typeface="Times New Roman" pitchFamily="18" charset="0"/>
                <a:cs typeface="Times New Roman" pitchFamily="18" charset="0"/>
              </a:rPr>
              <a:t>riguardo a cose: "sono contento", "soddisfatto" “preferisco", "tengo in maggior conto" in </a:t>
            </a:r>
            <a:r>
              <a:rPr lang="it" sz="2200" dirty="0" smtClean="0">
                <a:solidFill>
                  <a:schemeClr val="tx1"/>
                </a:solidFill>
                <a:latin typeface="Times New Roman" pitchFamily="18" charset="0"/>
                <a:cs typeface="Times New Roman" pitchFamily="18" charset="0"/>
              </a:rPr>
              <a:t>Demostene, e Licurgo.</a:t>
            </a:r>
            <a:endParaRPr sz="2200" dirty="0">
              <a:solidFill>
                <a:schemeClr val="tx1"/>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76250" y="-410000"/>
            <a:ext cx="8520600" cy="7268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it" sz="2900" dirty="0" smtClean="0">
                <a:effectLst>
                  <a:outerShdw blurRad="38100" dist="38100" dir="2700000" algn="tl">
                    <a:srgbClr val="000000">
                      <a:alpha val="43137"/>
                    </a:srgbClr>
                  </a:outerShdw>
                </a:effectLst>
                <a:latin typeface="Times New Roman" pitchFamily="18" charset="0"/>
                <a:cs typeface="Times New Roman" pitchFamily="18" charset="0"/>
              </a:rPr>
              <a:t>“ἀγάπἀσɛις </a:t>
            </a:r>
            <a:r>
              <a:rPr lang="it" sz="2900" dirty="0">
                <a:effectLst>
                  <a:outerShdw blurRad="38100" dist="38100" dir="2700000" algn="tl">
                    <a:srgbClr val="000000">
                      <a:alpha val="43137"/>
                    </a:srgbClr>
                  </a:outerShdw>
                </a:effectLst>
                <a:latin typeface="Times New Roman" pitchFamily="18" charset="0"/>
                <a:cs typeface="Times New Roman" pitchFamily="18" charset="0"/>
              </a:rPr>
              <a:t>τòv πλησìov σoὗ ὦς σɛαυτòv</a:t>
            </a:r>
            <a:r>
              <a:rPr lang="it" sz="2900" dirty="0" smtClean="0">
                <a:effectLst>
                  <a:outerShdw blurRad="38100" dist="38100" dir="2700000" algn="tl">
                    <a:srgbClr val="000000">
                      <a:alpha val="43137"/>
                    </a:srgbClr>
                  </a:outerShdw>
                </a:effectLst>
                <a:latin typeface="Times New Roman" pitchFamily="18" charset="0"/>
                <a:cs typeface="Times New Roman" pitchFamily="18" charset="0"/>
              </a:rPr>
              <a:t>.”</a:t>
            </a:r>
            <a:endParaRPr sz="2900" dirty="0">
              <a:effectLst>
                <a:outerShdw blurRad="38100" dist="38100" dir="2700000" algn="tl">
                  <a:srgbClr val="000000">
                    <a:alpha val="43137"/>
                  </a:srgbClr>
                </a:outerShdw>
              </a:effectLst>
              <a:latin typeface="Times New Roman" pitchFamily="18" charset="0"/>
              <a:cs typeface="Times New Roman" pitchFamily="18" charset="0"/>
            </a:endParaRPr>
          </a:p>
          <a:p>
            <a:pPr marL="0" lvl="0" indent="0">
              <a:spcBef>
                <a:spcPts val="0"/>
              </a:spcBef>
              <a:spcAft>
                <a:spcPts val="0"/>
              </a:spcAft>
              <a:buNone/>
            </a:pPr>
            <a:r>
              <a:rPr lang="it" sz="2900" dirty="0" smtClean="0">
                <a:latin typeface="Times New Roman" pitchFamily="18" charset="0"/>
                <a:cs typeface="Times New Roman" pitchFamily="18" charset="0"/>
              </a:rPr>
              <a:t>“ </a:t>
            </a:r>
            <a:r>
              <a:rPr lang="it" sz="2900" dirty="0">
                <a:latin typeface="Times New Roman" pitchFamily="18" charset="0"/>
                <a:cs typeface="Times New Roman" pitchFamily="18" charset="0"/>
              </a:rPr>
              <a:t>amerai il prossimo tuo come te stesso.”</a:t>
            </a:r>
            <a:endParaRPr sz="2900" dirty="0">
              <a:latin typeface="Times New Roman" pitchFamily="18" charset="0"/>
              <a:cs typeface="Times New Roman" pitchFamily="18" charset="0"/>
            </a:endParaRPr>
          </a:p>
          <a:p>
            <a:pPr marL="0" lvl="0" indent="0">
              <a:spcBef>
                <a:spcPts val="0"/>
              </a:spcBef>
              <a:spcAft>
                <a:spcPts val="0"/>
              </a:spcAft>
              <a:buNone/>
            </a:pPr>
            <a:endParaRPr sz="2900" dirty="0"/>
          </a:p>
          <a:p>
            <a:pPr lvl="0"/>
            <a:r>
              <a:rPr lang="it" sz="2200" dirty="0">
                <a:latin typeface="Times New Roman" pitchFamily="18" charset="0"/>
                <a:cs typeface="Times New Roman" pitchFamily="18" charset="0"/>
              </a:rPr>
              <a:t>In cui </a:t>
            </a:r>
            <a:r>
              <a:rPr lang="it" sz="2200" dirty="0" smtClean="0">
                <a:effectLst>
                  <a:outerShdw blurRad="38100" dist="38100" dir="2700000" algn="tl">
                    <a:srgbClr val="000000">
                      <a:alpha val="43137"/>
                    </a:srgbClr>
                  </a:outerShdw>
                </a:effectLst>
                <a:latin typeface="Times New Roman" pitchFamily="18" charset="0"/>
                <a:cs typeface="Times New Roman" pitchFamily="18" charset="0"/>
              </a:rPr>
              <a:t>ἀγάπἀσɛι</a:t>
            </a:r>
            <a:r>
              <a:rPr lang="it" sz="2400" dirty="0" smtClean="0">
                <a:effectLst>
                  <a:outerShdw blurRad="38100" dist="38100" dir="2700000" algn="tl">
                    <a:srgbClr val="000000">
                      <a:alpha val="43137"/>
                    </a:srgbClr>
                  </a:outerShdw>
                </a:effectLst>
                <a:latin typeface="Times New Roman" pitchFamily="18" charset="0"/>
                <a:cs typeface="Times New Roman" pitchFamily="18" charset="0"/>
              </a:rPr>
              <a:t>ς</a:t>
            </a:r>
            <a:r>
              <a:rPr lang="it" sz="2200" dirty="0" smtClean="0">
                <a:latin typeface="Times New Roman" pitchFamily="18" charset="0"/>
                <a:cs typeface="Times New Roman" pitchFamily="18" charset="0"/>
              </a:rPr>
              <a:t> </a:t>
            </a:r>
            <a:r>
              <a:rPr lang="it" sz="2200" dirty="0">
                <a:latin typeface="Times New Roman" pitchFamily="18" charset="0"/>
                <a:cs typeface="Times New Roman" pitchFamily="18" charset="0"/>
              </a:rPr>
              <a:t>è il futuro semplice regolare del verbo </a:t>
            </a:r>
            <a:r>
              <a:rPr lang="it" sz="2200" dirty="0">
                <a:effectLst>
                  <a:outerShdw blurRad="38100" dist="38100" dir="2700000" algn="tl">
                    <a:srgbClr val="000000">
                      <a:alpha val="43137"/>
                    </a:srgbClr>
                  </a:outerShdw>
                </a:effectLst>
                <a:latin typeface="Times New Roman" pitchFamily="18" charset="0"/>
                <a:cs typeface="Times New Roman" pitchFamily="18" charset="0"/>
              </a:rPr>
              <a:t>ἀγάπἀω</a:t>
            </a:r>
            <a:r>
              <a:rPr lang="it" sz="2200" dirty="0">
                <a:latin typeface="Times New Roman" pitchFamily="18" charset="0"/>
                <a:cs typeface="Times New Roman" pitchFamily="18" charset="0"/>
              </a:rPr>
              <a:t>. Pertanto, anche come verbo lo troviamo abbondantemente sia in autori classici che nel Vangelo di Giovanni, con lo stesso significato, e senza particolari innovazioni. In riferimento alla parola greca agape</a:t>
            </a:r>
            <a:r>
              <a:rPr lang="it" sz="2200" dirty="0" smtClean="0">
                <a:latin typeface="Times New Roman" pitchFamily="18" charset="0"/>
                <a:cs typeface="Times New Roman" pitchFamily="18" charset="0"/>
              </a:rPr>
              <a:t>, è </a:t>
            </a:r>
            <a:r>
              <a:rPr lang="it" sz="2200" dirty="0">
                <a:latin typeface="Times New Roman" pitchFamily="18" charset="0"/>
                <a:cs typeface="Times New Roman" pitchFamily="18" charset="0"/>
              </a:rPr>
              <a:t>perfettamente identificato a queste tre proprietà: dono, gratuità e fedeltà.</a:t>
            </a:r>
            <a:endParaRPr sz="22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323528" y="-1179512"/>
            <a:ext cx="8520600" cy="2736800"/>
          </a:xfrm>
          <a:prstGeom prst="rect">
            <a:avLst/>
          </a:prstGeom>
        </p:spPr>
        <p:txBody>
          <a:bodyPr spcFirstLastPara="1" wrap="square" lIns="91425" tIns="91425" rIns="91425" bIns="91425" anchor="b" anchorCtr="0">
            <a:noAutofit/>
          </a:bodyPr>
          <a:lstStyle/>
          <a:p>
            <a:pPr lvl="0">
              <a:spcBef>
                <a:spcPts val="0"/>
              </a:spcBef>
            </a:pPr>
            <a:r>
              <a:rPr lang="it" sz="4000" b="1" dirty="0">
                <a:solidFill>
                  <a:schemeClr val="bg1"/>
                </a:solidFill>
                <a:effectLst>
                  <a:outerShdw blurRad="38100" dist="38100" dir="2700000" algn="tl">
                    <a:srgbClr val="000000">
                      <a:alpha val="43137"/>
                    </a:srgbClr>
                  </a:outerShdw>
                </a:effectLst>
                <a:latin typeface="Castellar" pitchFamily="18" charset="0"/>
              </a:rPr>
              <a:t>Differenze tra </a:t>
            </a:r>
            <a:r>
              <a:rPr lang="it" sz="4000" b="1" dirty="0" smtClean="0">
                <a:solidFill>
                  <a:schemeClr val="bg1"/>
                </a:solidFill>
                <a:effectLst>
                  <a:outerShdw blurRad="38100" dist="38100" dir="2700000" algn="tl">
                    <a:srgbClr val="000000">
                      <a:alpha val="43137"/>
                    </a:srgbClr>
                  </a:outerShdw>
                </a:effectLst>
                <a:latin typeface="Symbol" pitchFamily="18" charset="2"/>
              </a:rPr>
              <a:t>erw</a:t>
            </a:r>
            <a:r>
              <a:rPr lang="it" sz="40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ς</a:t>
            </a:r>
            <a:r>
              <a:rPr lang="it" sz="4000" b="1" dirty="0" smtClean="0">
                <a:solidFill>
                  <a:schemeClr val="bg1"/>
                </a:solidFill>
                <a:effectLst>
                  <a:outerShdw blurRad="38100" dist="38100" dir="2700000" algn="tl">
                    <a:srgbClr val="000000">
                      <a:alpha val="43137"/>
                    </a:srgbClr>
                  </a:outerShdw>
                </a:effectLst>
                <a:latin typeface="Castellar" pitchFamily="18" charset="0"/>
              </a:rPr>
              <a:t> e</a:t>
            </a:r>
            <a:r>
              <a:rPr lang="it" sz="4000" b="1" dirty="0" smtClean="0">
                <a:solidFill>
                  <a:schemeClr val="bg1"/>
                </a:solidFill>
                <a:effectLst>
                  <a:outerShdw blurRad="38100" dist="38100" dir="2700000" algn="tl">
                    <a:srgbClr val="000000">
                      <a:alpha val="43137"/>
                    </a:srgbClr>
                  </a:outerShdw>
                </a:effectLst>
                <a:latin typeface="Symbol" pitchFamily="18" charset="2"/>
              </a:rPr>
              <a:t> agaph</a:t>
            </a:r>
            <a:endParaRPr sz="4000" b="1" dirty="0">
              <a:solidFill>
                <a:schemeClr val="bg1"/>
              </a:solidFill>
              <a:effectLst>
                <a:outerShdw blurRad="38100" dist="38100" dir="2700000" algn="tl">
                  <a:srgbClr val="000000">
                    <a:alpha val="43137"/>
                  </a:srgbClr>
                </a:outerShdw>
              </a:effectLst>
              <a:latin typeface="Castellar" pitchFamily="18" charset="0"/>
            </a:endParaRPr>
          </a:p>
        </p:txBody>
      </p:sp>
      <p:sp>
        <p:nvSpPr>
          <p:cNvPr id="71" name="Shape 71"/>
          <p:cNvSpPr txBox="1">
            <a:spLocks noGrp="1"/>
          </p:cNvSpPr>
          <p:nvPr>
            <p:ph type="subTitle" idx="1"/>
          </p:nvPr>
        </p:nvSpPr>
        <p:spPr>
          <a:xfrm>
            <a:off x="431800" y="1124744"/>
            <a:ext cx="8520600" cy="4536504"/>
          </a:xfrm>
          <a:prstGeom prst="rect">
            <a:avLst/>
          </a:prstGeom>
        </p:spPr>
        <p:txBody>
          <a:bodyPr spcFirstLastPara="1" wrap="square" lIns="91425" tIns="91425" rIns="91425" bIns="91425" anchor="t" anchorCtr="0">
            <a:noAutofit/>
          </a:bodyPr>
          <a:lstStyle/>
          <a:p>
            <a:pPr lvl="0">
              <a:spcBef>
                <a:spcPts val="0"/>
              </a:spcBef>
            </a:pPr>
            <a:r>
              <a:rPr lang="it" dirty="0"/>
              <a:t/>
            </a:r>
            <a:br>
              <a:rPr lang="it" dirty="0"/>
            </a:br>
            <a:r>
              <a:rPr lang="it" sz="2800" b="1" dirty="0" smtClean="0">
                <a:solidFill>
                  <a:schemeClr val="accent2">
                    <a:lumMod val="75000"/>
                  </a:schemeClr>
                </a:solidFill>
                <a:latin typeface="Symbol" pitchFamily="18" charset="2"/>
              </a:rPr>
              <a:t>Erw</a:t>
            </a:r>
            <a:r>
              <a:rPr lang="it" sz="2800" dirty="0" smtClean="0">
                <a:solidFill>
                  <a:schemeClr val="accent2">
                    <a:lumMod val="75000"/>
                  </a:schemeClr>
                </a:solidFill>
                <a:latin typeface="Times New Roman" pitchFamily="18" charset="0"/>
                <a:cs typeface="Times New Roman" pitchFamily="18" charset="0"/>
              </a:rPr>
              <a:t>ς</a:t>
            </a:r>
            <a:r>
              <a:rPr lang="it" sz="2800" b="1" dirty="0" smtClean="0">
                <a:solidFill>
                  <a:schemeClr val="accent2">
                    <a:lumMod val="75000"/>
                  </a:schemeClr>
                </a:solidFill>
                <a:latin typeface="Symbol" pitchFamily="18" charset="2"/>
              </a:rPr>
              <a:t>  </a:t>
            </a:r>
            <a:r>
              <a:rPr lang="it" sz="2800" b="1" dirty="0" smtClean="0">
                <a:solidFill>
                  <a:schemeClr val="accent2">
                    <a:lumMod val="75000"/>
                  </a:schemeClr>
                </a:solidFill>
                <a:latin typeface="Arial Narrow" pitchFamily="34" charset="0"/>
              </a:rPr>
              <a:t>e </a:t>
            </a:r>
            <a:r>
              <a:rPr lang="it" sz="2800" b="1" dirty="0" smtClean="0">
                <a:solidFill>
                  <a:schemeClr val="accent2">
                    <a:lumMod val="75000"/>
                  </a:schemeClr>
                </a:solidFill>
                <a:latin typeface="Symbol" pitchFamily="18" charset="2"/>
              </a:rPr>
              <a:t>agaph</a:t>
            </a:r>
            <a:r>
              <a:rPr lang="it" sz="2800" b="1" dirty="0" smtClean="0">
                <a:solidFill>
                  <a:schemeClr val="accent2">
                    <a:lumMod val="75000"/>
                  </a:schemeClr>
                </a:solidFill>
                <a:latin typeface="Arial Narrow" pitchFamily="34" charset="0"/>
              </a:rPr>
              <a:t>,</a:t>
            </a:r>
            <a:r>
              <a:rPr lang="it" sz="2800" b="1" dirty="0">
                <a:solidFill>
                  <a:schemeClr val="accent2">
                    <a:lumMod val="75000"/>
                  </a:schemeClr>
                </a:solidFill>
                <a:latin typeface="Arial Narrow" pitchFamily="34" charset="0"/>
              </a:rPr>
              <a:t/>
            </a:r>
            <a:br>
              <a:rPr lang="it" sz="2800" b="1" dirty="0">
                <a:solidFill>
                  <a:schemeClr val="accent2">
                    <a:lumMod val="75000"/>
                  </a:schemeClr>
                </a:solidFill>
                <a:latin typeface="Arial Narrow" pitchFamily="34" charset="0"/>
              </a:rPr>
            </a:br>
            <a:r>
              <a:rPr lang="it" sz="2800" b="1" dirty="0" smtClean="0">
                <a:solidFill>
                  <a:schemeClr val="accent2">
                    <a:lumMod val="75000"/>
                  </a:schemeClr>
                </a:solidFill>
                <a:latin typeface="Arial Narrow" pitchFamily="34" charset="0"/>
              </a:rPr>
              <a:t>i </a:t>
            </a:r>
            <a:r>
              <a:rPr lang="it" sz="2800" b="1" dirty="0">
                <a:solidFill>
                  <a:schemeClr val="accent2">
                    <a:lumMod val="75000"/>
                  </a:schemeClr>
                </a:solidFill>
                <a:latin typeface="Arial Narrow" pitchFamily="34" charset="0"/>
              </a:rPr>
              <a:t>due modi complementari di intendere l'amore</a:t>
            </a:r>
            <a:r>
              <a:rPr lang="it" sz="2800" dirty="0">
                <a:solidFill>
                  <a:schemeClr val="accent2">
                    <a:lumMod val="75000"/>
                  </a:schemeClr>
                </a:solidFill>
                <a:latin typeface="Arial Narrow" pitchFamily="34" charset="0"/>
              </a:rPr>
              <a:t>:</a:t>
            </a:r>
            <a:br>
              <a:rPr lang="it" sz="2800" dirty="0">
                <a:solidFill>
                  <a:schemeClr val="accent2">
                    <a:lumMod val="75000"/>
                  </a:schemeClr>
                </a:solidFill>
                <a:latin typeface="Arial Narrow" pitchFamily="34" charset="0"/>
              </a:rPr>
            </a:br>
            <a:r>
              <a:rPr lang="it" sz="1800" dirty="0"/>
              <a:t/>
            </a:r>
            <a:br>
              <a:rPr lang="it" sz="1800" dirty="0"/>
            </a:br>
            <a:endParaRPr lang="it" sz="2000" dirty="0" smtClean="0"/>
          </a:p>
          <a:p>
            <a:pPr lvl="0">
              <a:spcBef>
                <a:spcPts val="0"/>
              </a:spcBef>
            </a:pPr>
            <a:r>
              <a:rPr lang="it" sz="2400" dirty="0" smtClean="0">
                <a:solidFill>
                  <a:schemeClr val="tx1"/>
                </a:solidFill>
                <a:latin typeface="Symbol" pitchFamily="18" charset="2"/>
                <a:cs typeface="Times New Roman" pitchFamily="18" charset="0"/>
              </a:rPr>
              <a:t>Erw</a:t>
            </a:r>
            <a:r>
              <a:rPr lang="it" sz="2400" dirty="0" smtClean="0">
                <a:solidFill>
                  <a:schemeClr val="tx1"/>
                </a:solidFill>
                <a:latin typeface="Times New Roman" pitchFamily="18" charset="0"/>
                <a:cs typeface="Times New Roman" pitchFamily="18" charset="0"/>
              </a:rPr>
              <a:t>ς, </a:t>
            </a:r>
            <a:r>
              <a:rPr lang="it" sz="2400" dirty="0">
                <a:solidFill>
                  <a:schemeClr val="tx1"/>
                </a:solidFill>
                <a:latin typeface="Times New Roman" pitchFamily="18" charset="0"/>
                <a:cs typeface="Times New Roman" pitchFamily="18" charset="0"/>
              </a:rPr>
              <a:t>come desiderio di possesso, di inglobare l'altro nell'io, è un amore animato dalla voglia di possedere l'oggetto amato, vissuto come esigenza e bisogno di appropriarsi di ciò che a noi </a:t>
            </a:r>
            <a:r>
              <a:rPr lang="it" sz="2400" dirty="0" smtClean="0">
                <a:solidFill>
                  <a:schemeClr val="tx1"/>
                </a:solidFill>
                <a:latin typeface="Times New Roman" pitchFamily="18" charset="0"/>
                <a:cs typeface="Times New Roman" pitchFamily="18" charset="0"/>
              </a:rPr>
              <a:t>manca;</a:t>
            </a:r>
            <a:endParaRPr sz="2400" dirty="0">
              <a:solidFill>
                <a:schemeClr val="tx1"/>
              </a:solidFill>
              <a:latin typeface="Times New Roman" pitchFamily="18" charset="0"/>
              <a:cs typeface="Times New Roman" pitchFamily="18" charset="0"/>
            </a:endParaRPr>
          </a:p>
          <a:p>
            <a:pPr marL="0" lvl="0" indent="0">
              <a:spcBef>
                <a:spcPts val="0"/>
              </a:spcBef>
              <a:spcAft>
                <a:spcPts val="0"/>
              </a:spcAft>
              <a:buNone/>
            </a:pPr>
            <a:r>
              <a:rPr lang="it" sz="2400" dirty="0">
                <a:solidFill>
                  <a:schemeClr val="tx1"/>
                </a:solidFill>
                <a:latin typeface="Times New Roman" pitchFamily="18" charset="0"/>
                <a:cs typeface="Times New Roman" pitchFamily="18" charset="0"/>
              </a:rPr>
              <a:t/>
            </a:r>
            <a:br>
              <a:rPr lang="it" sz="2400" dirty="0">
                <a:solidFill>
                  <a:schemeClr val="tx1"/>
                </a:solidFill>
                <a:latin typeface="Times New Roman" pitchFamily="18" charset="0"/>
                <a:cs typeface="Times New Roman" pitchFamily="18" charset="0"/>
              </a:rPr>
            </a:br>
            <a:r>
              <a:rPr lang="it" sz="2400" dirty="0" smtClean="0">
                <a:solidFill>
                  <a:schemeClr val="tx1"/>
                </a:solidFill>
                <a:latin typeface="Symbol" pitchFamily="18" charset="2"/>
                <a:cs typeface="Times New Roman" pitchFamily="18" charset="0"/>
              </a:rPr>
              <a:t>Agaph</a:t>
            </a:r>
            <a:r>
              <a:rPr lang="it" sz="2400" dirty="0" smtClean="0">
                <a:solidFill>
                  <a:schemeClr val="tx1"/>
                </a:solidFill>
                <a:latin typeface="Times New Roman" pitchFamily="18" charset="0"/>
                <a:cs typeface="Times New Roman" pitchFamily="18" charset="0"/>
              </a:rPr>
              <a:t>, </a:t>
            </a:r>
            <a:r>
              <a:rPr lang="it" sz="2400" dirty="0">
                <a:solidFill>
                  <a:schemeClr val="tx1"/>
                </a:solidFill>
                <a:latin typeface="Times New Roman" pitchFamily="18" charset="0"/>
                <a:cs typeface="Times New Roman" pitchFamily="18" charset="0"/>
              </a:rPr>
              <a:t>come dono disinteressato, andando oltre se </a:t>
            </a:r>
            <a:r>
              <a:rPr lang="it" sz="2400" dirty="0" smtClean="0">
                <a:solidFill>
                  <a:schemeClr val="tx1"/>
                </a:solidFill>
                <a:latin typeface="Times New Roman" pitchFamily="18" charset="0"/>
                <a:cs typeface="Times New Roman" pitchFamily="18" charset="0"/>
              </a:rPr>
              <a:t>stessi, </a:t>
            </a:r>
            <a:r>
              <a:rPr lang="it" sz="2400" dirty="0">
                <a:solidFill>
                  <a:schemeClr val="tx1"/>
                </a:solidFill>
                <a:latin typeface="Times New Roman" pitchFamily="18" charset="0"/>
                <a:cs typeface="Times New Roman" pitchFamily="18" charset="0"/>
              </a:rPr>
              <a:t>e consiste nella scoperta paradossale che solo nel dono di sé l’eros può approdare ad una totale soddisfazione.</a:t>
            </a:r>
            <a:endParaRPr sz="2400" dirty="0">
              <a:solidFill>
                <a:schemeClr val="tx1"/>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0"/>
            <a:ext cx="8520600" cy="2276872"/>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it" sz="2000" dirty="0">
                <a:latin typeface="Times New Roman" pitchFamily="18" charset="0"/>
                <a:cs typeface="Times New Roman" pitchFamily="18" charset="0"/>
              </a:rPr>
              <a:t>Il rapporto tra le due forme di amore è stato al centro di un dibattito tra gli studiosi. Mentre Anders Nygren distingueva nettamente l’agape dall’eros, attribuendo il primo al cristianesimo e il secondo al mondo greco, Benedetto XVI presenta invece le due forme di amore come espressioni complementari di un unico sentimento.In contrasto con Nygren, John Michael Rist ha sostenuto che il concetto di agape non è estraneo neppure a Platone e ai pagani, sebbene utilizzino esclusivamente il termine Eros.</a:t>
            </a:r>
            <a:endParaRPr sz="2000" dirty="0">
              <a:latin typeface="Times New Roman" pitchFamily="18" charset="0"/>
              <a:cs typeface="Times New Roman" pitchFamily="18" charset="0"/>
            </a:endParaRPr>
          </a:p>
        </p:txBody>
      </p:sp>
      <p:sp>
        <p:nvSpPr>
          <p:cNvPr id="77" name="Shape 77"/>
          <p:cNvSpPr txBox="1">
            <a:spLocks noGrp="1"/>
          </p:cNvSpPr>
          <p:nvPr>
            <p:ph type="body" idx="1"/>
          </p:nvPr>
        </p:nvSpPr>
        <p:spPr>
          <a:xfrm>
            <a:off x="179512" y="2420888"/>
            <a:ext cx="3999900" cy="2464427"/>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it" sz="1800" dirty="0">
                <a:solidFill>
                  <a:schemeClr val="accent2">
                    <a:lumMod val="75000"/>
                  </a:schemeClr>
                </a:solidFill>
                <a:effectLst>
                  <a:outerShdw blurRad="38100" dist="38100" dir="2700000" algn="tl">
                    <a:srgbClr val="000000">
                      <a:alpha val="43137"/>
                    </a:srgbClr>
                  </a:outerShdw>
                </a:effectLst>
                <a:latin typeface="Arial Narrow" pitchFamily="34" charset="0"/>
              </a:rPr>
              <a:t>«Eros e agape, amore ascendente e amore discendente, non si lasciano mai separare completamente l'uno dall'altro [...] . La fede biblica non costruisce un mondo parallelo o un mondo contrapposto rispetto a quell'originario fenomeno umano che è l'amore, ma accetta tutto l'uomo intervenendo nella sua ricerca di amore per purificarla, dischiudendogli al contempo nuove dimensioni».</a:t>
            </a:r>
            <a:endParaRPr sz="1800" dirty="0">
              <a:solidFill>
                <a:schemeClr val="accent2">
                  <a:lumMod val="75000"/>
                </a:schemeClr>
              </a:solidFill>
              <a:effectLst>
                <a:outerShdw blurRad="38100" dist="38100" dir="2700000" algn="tl">
                  <a:srgbClr val="000000">
                    <a:alpha val="43137"/>
                  </a:srgbClr>
                </a:outerShdw>
              </a:effectLst>
              <a:latin typeface="Arial Narrow" pitchFamily="34" charset="0"/>
            </a:endParaRPr>
          </a:p>
          <a:p>
            <a:pPr marL="0" lvl="0" indent="0">
              <a:spcBef>
                <a:spcPts val="1600"/>
              </a:spcBef>
              <a:spcAft>
                <a:spcPts val="1600"/>
              </a:spcAft>
              <a:buNone/>
            </a:pPr>
            <a:r>
              <a:rPr lang="it" sz="1800" dirty="0">
                <a:solidFill>
                  <a:schemeClr val="accent2">
                    <a:lumMod val="75000"/>
                  </a:schemeClr>
                </a:solidFill>
                <a:effectLst>
                  <a:outerShdw blurRad="38100" dist="38100" dir="2700000" algn="tl">
                    <a:srgbClr val="000000">
                      <a:alpha val="43137"/>
                    </a:srgbClr>
                  </a:outerShdw>
                </a:effectLst>
                <a:latin typeface="Arial Narrow" pitchFamily="34" charset="0"/>
              </a:rPr>
              <a:t>Benedetto XVI, Deus Caritas Est, n. 7-8.</a:t>
            </a:r>
            <a:endParaRPr sz="1800" dirty="0">
              <a:solidFill>
                <a:schemeClr val="accent2">
                  <a:lumMod val="75000"/>
                </a:schemeClr>
              </a:solidFill>
              <a:effectLst>
                <a:outerShdw blurRad="38100" dist="38100" dir="2700000" algn="tl">
                  <a:srgbClr val="000000">
                    <a:alpha val="43137"/>
                  </a:srgbClr>
                </a:outerShdw>
              </a:effectLst>
              <a:latin typeface="Arial Narrow" pitchFamily="34" charset="0"/>
            </a:endParaRPr>
          </a:p>
        </p:txBody>
      </p:sp>
      <p:sp>
        <p:nvSpPr>
          <p:cNvPr id="78" name="Shape 78"/>
          <p:cNvSpPr txBox="1">
            <a:spLocks noGrp="1"/>
          </p:cNvSpPr>
          <p:nvPr>
            <p:ph type="body" idx="2"/>
          </p:nvPr>
        </p:nvSpPr>
        <p:spPr>
          <a:xfrm>
            <a:off x="4283968" y="2348880"/>
            <a:ext cx="4860032" cy="432048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it" sz="1800" dirty="0">
                <a:solidFill>
                  <a:schemeClr val="accent2">
                    <a:lumMod val="75000"/>
                  </a:schemeClr>
                </a:solidFill>
                <a:effectLst>
                  <a:outerShdw blurRad="38100" dist="38100" dir="2700000" algn="tl">
                    <a:srgbClr val="000000">
                      <a:alpha val="43137"/>
                    </a:srgbClr>
                  </a:outerShdw>
                </a:effectLst>
                <a:latin typeface="Arial Narrow" pitchFamily="34" charset="0"/>
              </a:rPr>
              <a:t>« Si deve ammettere che l'Eros dell'Uno è riferito a sé stesso; ciò, tuttavia, non lo rende appetitivo, dal momento che l'Uno è per natura perfetto e senza bisogni. Inoltre, tutte le cose sono nell'Uno. Eros è rivolto all'Uno in se stesso e all'Uno presente con i suoi effetti. Dal momento che proprio questa presenza è la causa dell'esistenza delle altre cose, è chiaro che Plotino non è distante dall'identificare Eros con il potere della creazione, con il dare indiminuito che l'Uno possiede. L'Uno è la causa delle altre Ipostasi; è anche amore di sè. Pertanto, l'amore che l'Uno ha di se stesso, con la sua contemplazione di sé, dev'essere la causa delle altre Ipostasi. »</a:t>
            </a:r>
            <a:endParaRPr sz="1800" dirty="0">
              <a:solidFill>
                <a:schemeClr val="accent2">
                  <a:lumMod val="75000"/>
                </a:schemeClr>
              </a:solidFill>
              <a:effectLst>
                <a:outerShdw blurRad="38100" dist="38100" dir="2700000" algn="tl">
                  <a:srgbClr val="000000">
                    <a:alpha val="43137"/>
                  </a:srgbClr>
                </a:outerShdw>
              </a:effectLst>
              <a:latin typeface="Arial Narrow" pitchFamily="34" charset="0"/>
            </a:endParaRPr>
          </a:p>
          <a:p>
            <a:pPr marL="0" lvl="0" indent="0">
              <a:spcBef>
                <a:spcPts val="1600"/>
              </a:spcBef>
              <a:spcAft>
                <a:spcPts val="1600"/>
              </a:spcAft>
              <a:buNone/>
            </a:pPr>
            <a:r>
              <a:rPr lang="it" sz="1800" dirty="0">
                <a:solidFill>
                  <a:schemeClr val="accent2">
                    <a:lumMod val="75000"/>
                  </a:schemeClr>
                </a:solidFill>
                <a:effectLst>
                  <a:outerShdw blurRad="38100" dist="38100" dir="2700000" algn="tl">
                    <a:srgbClr val="000000">
                      <a:alpha val="43137"/>
                    </a:srgbClr>
                  </a:outerShdw>
                </a:effectLst>
                <a:latin typeface="Arial Narrow" pitchFamily="34" charset="0"/>
              </a:rPr>
              <a:t>John M. Rist, Eros e Psyche, pag. 110, Vita e Pensiero.</a:t>
            </a:r>
            <a:endParaRPr sz="1800" dirty="0">
              <a:solidFill>
                <a:schemeClr val="accent2">
                  <a:lumMod val="75000"/>
                </a:schemeClr>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623400" y="-1035496"/>
            <a:ext cx="8520600" cy="2736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it" sz="3200" b="1" dirty="0" smtClean="0">
                <a:latin typeface="Times New Roman" pitchFamily="18" charset="0"/>
                <a:cs typeface="Times New Roman" pitchFamily="18" charset="0"/>
              </a:rPr>
              <a:t>  </a:t>
            </a:r>
            <a:r>
              <a:rPr lang="it" sz="3200" b="1" dirty="0" smtClean="0">
                <a:solidFill>
                  <a:schemeClr val="bg1"/>
                </a:solidFill>
                <a:effectLst>
                  <a:outerShdw blurRad="38100" dist="38100" dir="2700000" algn="tl">
                    <a:srgbClr val="000000">
                      <a:alpha val="43137"/>
                    </a:srgbClr>
                  </a:outerShdw>
                </a:effectLst>
                <a:latin typeface="Castellar" pitchFamily="18" charset="0"/>
                <a:cs typeface="Times New Roman" pitchFamily="18" charset="0"/>
              </a:rPr>
              <a:t>Raffigurazioni</a:t>
            </a:r>
            <a:r>
              <a:rPr lang="it" sz="3200" b="1" dirty="0" smtClean="0">
                <a:solidFill>
                  <a:schemeClr val="bg1"/>
                </a:solidFill>
                <a:effectLst>
                  <a:outerShdw blurRad="38100" dist="38100" dir="2700000" algn="tl">
                    <a:srgbClr val="000000">
                      <a:alpha val="43137"/>
                    </a:srgbClr>
                  </a:outerShdw>
                </a:effectLst>
                <a:latin typeface="Castellar" pitchFamily="18" charset="0"/>
              </a:rPr>
              <a:t> </a:t>
            </a:r>
            <a:r>
              <a:rPr lang="it" sz="3200" b="1" dirty="0">
                <a:solidFill>
                  <a:schemeClr val="bg1"/>
                </a:solidFill>
                <a:effectLst>
                  <a:outerShdw blurRad="38100" dist="38100" dir="2700000" algn="tl">
                    <a:srgbClr val="000000">
                      <a:alpha val="43137"/>
                    </a:srgbClr>
                  </a:outerShdw>
                </a:effectLst>
                <a:latin typeface="Castellar" pitchFamily="18" charset="0"/>
              </a:rPr>
              <a:t>dell’amore </a:t>
            </a:r>
            <a:r>
              <a:rPr lang="it" sz="3200" b="1" dirty="0">
                <a:solidFill>
                  <a:schemeClr val="bg1"/>
                </a:solidFill>
                <a:effectLst>
                  <a:outerShdw blurRad="38100" dist="38100" dir="2700000" algn="tl">
                    <a:srgbClr val="000000">
                      <a:alpha val="43137"/>
                    </a:srgbClr>
                  </a:outerShdw>
                </a:effectLst>
                <a:latin typeface="Castellar" pitchFamily="18" charset="0"/>
                <a:cs typeface="Times New Roman" pitchFamily="18" charset="0"/>
              </a:rPr>
              <a:t>Agápe</a:t>
            </a:r>
            <a:r>
              <a:rPr lang="it" sz="3200" b="1" dirty="0">
                <a:solidFill>
                  <a:schemeClr val="bg1"/>
                </a:solidFill>
                <a:effectLst>
                  <a:outerShdw blurRad="38100" dist="38100" dir="2700000" algn="tl">
                    <a:srgbClr val="000000">
                      <a:alpha val="43137"/>
                    </a:srgbClr>
                  </a:outerShdw>
                </a:effectLst>
                <a:latin typeface="Castellar" pitchFamily="18" charset="0"/>
              </a:rPr>
              <a:t> nell’arte</a:t>
            </a:r>
            <a:r>
              <a:rPr lang="it" sz="4000" b="1" dirty="0">
                <a:solidFill>
                  <a:schemeClr val="bg1"/>
                </a:solidFill>
                <a:effectLst>
                  <a:outerShdw blurRad="38100" dist="38100" dir="2700000" algn="tl">
                    <a:srgbClr val="000000">
                      <a:alpha val="43137"/>
                    </a:srgbClr>
                  </a:outerShdw>
                </a:effectLst>
                <a:latin typeface="Castellar" pitchFamily="18" charset="0"/>
              </a:rPr>
              <a:t> </a:t>
            </a:r>
            <a:endParaRPr sz="4800" b="1" dirty="0">
              <a:solidFill>
                <a:schemeClr val="bg1"/>
              </a:solidFill>
              <a:effectLst>
                <a:outerShdw blurRad="38100" dist="38100" dir="2700000" algn="tl">
                  <a:srgbClr val="000000">
                    <a:alpha val="43137"/>
                  </a:srgbClr>
                </a:outerShdw>
              </a:effectLst>
              <a:latin typeface="Castellar" pitchFamily="18" charset="0"/>
            </a:endParaRPr>
          </a:p>
        </p:txBody>
      </p:sp>
      <p:sp>
        <p:nvSpPr>
          <p:cNvPr id="84" name="Shape 84"/>
          <p:cNvSpPr txBox="1">
            <a:spLocks noGrp="1"/>
          </p:cNvSpPr>
          <p:nvPr>
            <p:ph type="subTitle" idx="1"/>
          </p:nvPr>
        </p:nvSpPr>
        <p:spPr>
          <a:xfrm>
            <a:off x="4255050" y="1729900"/>
            <a:ext cx="4888950" cy="48912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it" sz="1800" dirty="0">
                <a:solidFill>
                  <a:schemeClr val="tx1"/>
                </a:solidFill>
                <a:latin typeface="Times New Roman" pitchFamily="18" charset="0"/>
                <a:cs typeface="Times New Roman" pitchFamily="18" charset="0"/>
              </a:rPr>
              <a:t>Raffigurazione di un agape, "il banchetto d'amore", in un affresco delle catacombe dei Santi Marcellino e Pietro a Roma.</a:t>
            </a:r>
            <a:br>
              <a:rPr lang="it" sz="1800" dirty="0">
                <a:solidFill>
                  <a:schemeClr val="tx1"/>
                </a:solidFill>
                <a:latin typeface="Times New Roman" pitchFamily="18" charset="0"/>
                <a:cs typeface="Times New Roman" pitchFamily="18" charset="0"/>
              </a:rPr>
            </a:br>
            <a:r>
              <a:rPr lang="it" sz="1800" dirty="0">
                <a:solidFill>
                  <a:schemeClr val="tx1"/>
                </a:solidFill>
                <a:latin typeface="Times New Roman" pitchFamily="18" charset="0"/>
                <a:cs typeface="Times New Roman" pitchFamily="18" charset="0"/>
              </a:rPr>
              <a:t>A partire dal I secolo e fino al IV secolo è stata praticata tra i cristiani una fraterna cena in comune collegata al rito dell'eucarestia. Nei Vangeli è presente la pratica del banchetto conviviale in  occasione di insegnamento dell'amore fraterno da parte di Gesù. Una prima attestazione di questa pratica è nella lettera paolina I Corinzi e nella Lettera di Giuda nella quale viene indicata con questo nome; così come la Lettera agli Smirnesi di Ignazio di Antiochia e la Lettera a Traiano di Plinio </a:t>
            </a:r>
            <a:r>
              <a:rPr lang="it" sz="1800" dirty="0" smtClean="0">
                <a:solidFill>
                  <a:schemeClr val="tx1"/>
                </a:solidFill>
                <a:latin typeface="Times New Roman" pitchFamily="18" charset="0"/>
                <a:cs typeface="Times New Roman" pitchFamily="18" charset="0"/>
              </a:rPr>
              <a:t>il Giovane </a:t>
            </a:r>
            <a:r>
              <a:rPr lang="it" sz="1800" dirty="0">
                <a:solidFill>
                  <a:schemeClr val="tx1"/>
                </a:solidFill>
                <a:latin typeface="Times New Roman" pitchFamily="18" charset="0"/>
                <a:cs typeface="Times New Roman" pitchFamily="18" charset="0"/>
              </a:rPr>
              <a:t>confermano questa usanza </a:t>
            </a:r>
            <a:r>
              <a:rPr lang="it" sz="1800" dirty="0" smtClean="0">
                <a:solidFill>
                  <a:schemeClr val="tx1"/>
                </a:solidFill>
                <a:latin typeface="Times New Roman" pitchFamily="18" charset="0"/>
                <a:cs typeface="Times New Roman" pitchFamily="18" charset="0"/>
              </a:rPr>
              <a:t>religiosa.</a:t>
            </a:r>
            <a:endParaRPr sz="1800" dirty="0">
              <a:solidFill>
                <a:schemeClr val="tx1"/>
              </a:solidFill>
              <a:latin typeface="Times New Roman" pitchFamily="18" charset="0"/>
              <a:cs typeface="Times New Roman" pitchFamily="18" charset="0"/>
            </a:endParaRPr>
          </a:p>
        </p:txBody>
      </p:sp>
      <p:pic>
        <p:nvPicPr>
          <p:cNvPr id="85" name="Shape 85"/>
          <p:cNvPicPr preferRelativeResize="0"/>
          <p:nvPr/>
        </p:nvPicPr>
        <p:blipFill>
          <a:blip r:embed="rId3" cstate="print">
            <a:alphaModFix/>
          </a:blip>
          <a:stretch>
            <a:fillRect/>
          </a:stretch>
        </p:blipFill>
        <p:spPr>
          <a:xfrm>
            <a:off x="179512" y="1916832"/>
            <a:ext cx="4026024" cy="3816424"/>
          </a:xfrm>
          <a:prstGeom prst="rect">
            <a:avLst/>
          </a:prstGeom>
          <a:noFill/>
          <a:ln>
            <a:noFill/>
          </a:ln>
        </p:spPr>
      </p:pic>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subTitle" idx="1"/>
          </p:nvPr>
        </p:nvSpPr>
        <p:spPr>
          <a:xfrm>
            <a:off x="2699792" y="332656"/>
            <a:ext cx="6444208" cy="6192688"/>
          </a:xfrm>
          <a:prstGeom prst="rect">
            <a:avLst/>
          </a:prstGeom>
        </p:spPr>
        <p:txBody>
          <a:bodyPr spcFirstLastPara="1" wrap="square" lIns="91425" tIns="91425" rIns="91425" bIns="91425" anchor="t" anchorCtr="0">
            <a:noAutofit/>
          </a:bodyPr>
          <a:lstStyle/>
          <a:p>
            <a:pPr marL="0" lvl="0" indent="0" algn="r">
              <a:spcBef>
                <a:spcPts val="0"/>
              </a:spcBef>
              <a:spcAft>
                <a:spcPts val="0"/>
              </a:spcAft>
              <a:buNone/>
            </a:pPr>
            <a:r>
              <a:rPr lang="it" sz="1300" dirty="0">
                <a:solidFill>
                  <a:schemeClr val="tx1"/>
                </a:solidFill>
                <a:latin typeface="Times New Roman" pitchFamily="18" charset="0"/>
                <a:cs typeface="Times New Roman" pitchFamily="18" charset="0"/>
              </a:rPr>
              <a:t>Il banchetto". Scultura rinvenuta nella tomba a camera detta del "Banchetto" nel 1978 a Egnazia, in Puglia. Conservata al Museo archeologico nazionale di Egnazia. La tomba venne utilizzata dal IV al II secolo a.C. La scena illustrata è quella del "banchetto funerario" (περίδειπνον) successivo, insieme alle purificazioni, alla sepoltura.</a:t>
            </a:r>
            <a:br>
              <a:rPr lang="it" sz="1300" dirty="0">
                <a:solidFill>
                  <a:schemeClr val="tx1"/>
                </a:solidFill>
                <a:latin typeface="Times New Roman" pitchFamily="18" charset="0"/>
                <a:cs typeface="Times New Roman" pitchFamily="18" charset="0"/>
              </a:rPr>
            </a:br>
            <a:r>
              <a:rPr lang="it" sz="1300" dirty="0">
                <a:solidFill>
                  <a:schemeClr val="tx1"/>
                </a:solidFill>
                <a:latin typeface="Times New Roman" pitchFamily="18" charset="0"/>
                <a:cs typeface="Times New Roman" pitchFamily="18" charset="0"/>
              </a:rPr>
              <a:t>Il "simposio (συμπόσιον) era invece quel banchetto che seguiva, nella Grecia antica e nella Roma imperiale, la cena. I partecipanti indossavano ghirlande e dopo il canto di un inno si iniziava la bevuta di vino diluita con acqua e si avviavano i dialoghi, spesso seri, su argomenti filosofici o politici, e comunque eruditi. </a:t>
            </a:r>
            <a:r>
              <a:rPr lang="it" sz="1300" dirty="0" smtClean="0">
                <a:solidFill>
                  <a:schemeClr val="tx1"/>
                </a:solidFill>
                <a:latin typeface="Times New Roman" pitchFamily="18" charset="0"/>
                <a:cs typeface="Times New Roman" pitchFamily="18" charset="0"/>
              </a:rPr>
              <a:t>Sulle </a:t>
            </a:r>
            <a:r>
              <a:rPr lang="it" sz="1300" dirty="0">
                <a:solidFill>
                  <a:schemeClr val="tx1"/>
                </a:solidFill>
                <a:latin typeface="Times New Roman" pitchFamily="18" charset="0"/>
                <a:cs typeface="Times New Roman" pitchFamily="18" charset="0"/>
              </a:rPr>
              <a:t>differenze tra il simposio greco e l'agape ebraico-cristiana, il grecista Domenico Musti osserva</a:t>
            </a:r>
            <a:r>
              <a:rPr lang="it" sz="1300" dirty="0" smtClean="0">
                <a:solidFill>
                  <a:schemeClr val="tx1"/>
                </a:solidFill>
                <a:latin typeface="Times New Roman" pitchFamily="18" charset="0"/>
                <a:cs typeface="Times New Roman" pitchFamily="18" charset="0"/>
              </a:rPr>
              <a:t>: « </a:t>
            </a:r>
            <a:r>
              <a:rPr lang="it" sz="1300" dirty="0">
                <a:solidFill>
                  <a:schemeClr val="tx1"/>
                </a:solidFill>
                <a:latin typeface="Times New Roman" pitchFamily="18" charset="0"/>
                <a:cs typeface="Times New Roman" pitchFamily="18" charset="0"/>
              </a:rPr>
              <a:t>Tra l’uso ebraico e quello greco del banchetto esistevano certo non poche differenze, a cominciare dalla rarità dell’uso del vino nel primo ambiente, eccezion fatta per le occasioni festive; ma notevoli restano le affinità, a cominciare dalla postura dei commensali, alla quale i Vangeli fanno costante riferimento col verbo anakéisthai éis trápezan, cioè "adagiarsi al tavolo", che è la forma evangelica per la posizione del commensale, che può significare solo lo "stare appoggiati al tavolo". E sono anche da considerare, in tema di analogie, la collocazione del commensale – che va dal posto più prestigioso, quello della protoklisía, il primo letto accanto a quello del padrone, ai posti più lontani e perciò meno onorevoli – e il bere (alla spartana, si direbbe) "dalla stessa coppa", un atto che accentua l’aspetto comunitario della riunione, e, non da ultimo, la stessa lavanda dei piedi. Se il simposio è una convivialità di tipo individuale e – adottando una categoria sociologica forte – di carattere privato, ne consegue naturalmente che la bevuta comune, come tale, abbia un carattere individualistico. Vi partecipano infatti piccole e grandi individualità; ma il protagonista, che ha conosciuto nel convito una comunità e una gioia transeunti, è poi restituito alla sua solitudine. Sulla festosa notte del simposio platonico, "impregnata delle forze dionisiache della sessualità e del vino", come sottolinea lo Steiner, aleggia la tristezza perché, dopo la cena comune, il personaggio centrale è riconsegnato alla sua solitudine. Socrate si reimmette nel "mercato", nella agorà, nella routine dei passi comuni e dei discorsi dell’uomo comune: non c’è misticismo, non c’è rivoluzione del tempo e del suo valore, si è ricondotti nelle braccia del tempo. Nel convito greco ciò è scontato, perché cosi è la vita; nel convito mistico è l’inizio di una redenzione, di una rivoluzione, un’esperienza e un cambiamento più radicali. »</a:t>
            </a:r>
            <a:br>
              <a:rPr lang="it" sz="1300" dirty="0">
                <a:solidFill>
                  <a:schemeClr val="tx1"/>
                </a:solidFill>
                <a:latin typeface="Times New Roman" pitchFamily="18" charset="0"/>
                <a:cs typeface="Times New Roman" pitchFamily="18" charset="0"/>
              </a:rPr>
            </a:br>
            <a:r>
              <a:rPr lang="it" sz="1300" dirty="0">
                <a:solidFill>
                  <a:schemeClr val="tx1"/>
                </a:solidFill>
                <a:latin typeface="Times New Roman" pitchFamily="18" charset="0"/>
                <a:cs typeface="Times New Roman" pitchFamily="18" charset="0"/>
              </a:rPr>
              <a:t>(Domenico Musti, Il simposio nel suo sviluppo storico, Bari, Laterza, 2001)</a:t>
            </a:r>
            <a:endParaRPr sz="1300" dirty="0">
              <a:solidFill>
                <a:schemeClr val="tx1"/>
              </a:solidFill>
              <a:latin typeface="Times New Roman" pitchFamily="18" charset="0"/>
              <a:cs typeface="Times New Roman" pitchFamily="18" charset="0"/>
            </a:endParaRPr>
          </a:p>
        </p:txBody>
      </p:sp>
      <p:pic>
        <p:nvPicPr>
          <p:cNvPr id="91" name="Shape 91"/>
          <p:cNvPicPr preferRelativeResize="0"/>
          <p:nvPr/>
        </p:nvPicPr>
        <p:blipFill>
          <a:blip r:embed="rId3" cstate="print">
            <a:alphaModFix/>
          </a:blip>
          <a:stretch>
            <a:fillRect/>
          </a:stretch>
        </p:blipFill>
        <p:spPr>
          <a:xfrm>
            <a:off x="251520" y="2420888"/>
            <a:ext cx="2520280" cy="2304256"/>
          </a:xfrm>
          <a:prstGeom prst="rect">
            <a:avLst/>
          </a:prstGeom>
          <a:noFill/>
          <a:ln>
            <a:noFill/>
          </a:ln>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0"/>
            <a:ext cx="7772400" cy="1296144"/>
          </a:xfrm>
        </p:spPr>
        <p:txBody>
          <a:bodyPr/>
          <a:lstStyle/>
          <a:p>
            <a:r>
              <a:rPr lang="el-GR" b="1" dirty="0" smtClean="0">
                <a:solidFill>
                  <a:schemeClr val="bg1"/>
                </a:solidFill>
                <a:effectLst>
                  <a:outerShdw blurRad="38100" dist="38100" dir="2700000" algn="tl">
                    <a:srgbClr val="000000">
                      <a:alpha val="43137"/>
                    </a:srgbClr>
                  </a:outerShdw>
                </a:effectLst>
              </a:rPr>
              <a:t>Ερως</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ottotitolo 2"/>
          <p:cNvSpPr>
            <a:spLocks noGrp="1"/>
          </p:cNvSpPr>
          <p:nvPr>
            <p:ph type="subTitle" idx="1"/>
          </p:nvPr>
        </p:nvSpPr>
        <p:spPr>
          <a:xfrm>
            <a:off x="4391472" y="1340768"/>
            <a:ext cx="4752528" cy="5328592"/>
          </a:xfrm>
        </p:spPr>
        <p:txBody>
          <a:bodyPr>
            <a:normAutofit fontScale="62500" lnSpcReduction="20000"/>
          </a:bodyPr>
          <a:lstStyle/>
          <a:p>
            <a:r>
              <a:rPr lang="el-GR" sz="4600" dirty="0" smtClean="0">
                <a:solidFill>
                  <a:schemeClr val="tx1"/>
                </a:solidFill>
                <a:latin typeface="Times New Roman" pitchFamily="18" charset="0"/>
                <a:cs typeface="Times New Roman" pitchFamily="18" charset="0"/>
              </a:rPr>
              <a:t>Ερως</a:t>
            </a:r>
            <a:r>
              <a:rPr lang="it-IT" sz="4600" dirty="0" smtClean="0">
                <a:solidFill>
                  <a:schemeClr val="tx1"/>
                </a:solidFill>
                <a:latin typeface="Times New Roman" pitchFamily="18" charset="0"/>
                <a:cs typeface="Times New Roman" pitchFamily="18" charset="0"/>
              </a:rPr>
              <a:t>, successivamente chiamato Cupido nel Rinascimento,</a:t>
            </a:r>
            <a:r>
              <a:rPr lang="el-GR" sz="4600" dirty="0" smtClean="0">
                <a:solidFill>
                  <a:schemeClr val="tx1"/>
                </a:solidFill>
                <a:latin typeface="Times New Roman" pitchFamily="18" charset="0"/>
                <a:cs typeface="Times New Roman" pitchFamily="18" charset="0"/>
              </a:rPr>
              <a:t> </a:t>
            </a:r>
            <a:r>
              <a:rPr lang="it-IT" sz="4600" dirty="0" smtClean="0">
                <a:solidFill>
                  <a:schemeClr val="tx1"/>
                </a:solidFill>
                <a:latin typeface="Times New Roman" pitchFamily="18" charset="0"/>
                <a:cs typeface="Times New Roman" pitchFamily="18" charset="0"/>
              </a:rPr>
              <a:t> è   il dio dell’amore e una delle divinità più conosciute tra quelle greche. Figlio di </a:t>
            </a:r>
            <a:r>
              <a:rPr lang="el-GR" sz="4600" dirty="0" smtClean="0">
                <a:solidFill>
                  <a:schemeClr val="tx1"/>
                </a:solidFill>
                <a:latin typeface="Times New Roman" pitchFamily="18" charset="0"/>
                <a:cs typeface="Times New Roman" pitchFamily="18" charset="0"/>
              </a:rPr>
              <a:t>Πορος</a:t>
            </a:r>
            <a:r>
              <a:rPr lang="it-IT" sz="4600" dirty="0" smtClean="0">
                <a:solidFill>
                  <a:schemeClr val="tx1"/>
                </a:solidFill>
                <a:latin typeface="Times New Roman" pitchFamily="18" charset="0"/>
                <a:cs typeface="Times New Roman" pitchFamily="18" charset="0"/>
              </a:rPr>
              <a:t>, dio che rappresenta la capacità di trovare soluzioni, e di </a:t>
            </a:r>
            <a:r>
              <a:rPr lang="el-GR" sz="4600" dirty="0" smtClean="0">
                <a:solidFill>
                  <a:schemeClr val="tx1"/>
                </a:solidFill>
                <a:latin typeface="Times New Roman" pitchFamily="18" charset="0"/>
                <a:cs typeface="Times New Roman" pitchFamily="18" charset="0"/>
              </a:rPr>
              <a:t>Πενια,</a:t>
            </a:r>
            <a:r>
              <a:rPr lang="it-IT" sz="4600" dirty="0" smtClean="0">
                <a:solidFill>
                  <a:schemeClr val="tx1"/>
                </a:solidFill>
                <a:latin typeface="Times New Roman" pitchFamily="18" charset="0"/>
                <a:cs typeface="Times New Roman" pitchFamily="18" charset="0"/>
              </a:rPr>
              <a:t> la povertà; quindi non con come si pensa nell’immaginario comune in cui </a:t>
            </a:r>
            <a:r>
              <a:rPr lang="el-GR" sz="4600" dirty="0" smtClean="0">
                <a:solidFill>
                  <a:schemeClr val="tx1"/>
                </a:solidFill>
                <a:latin typeface="Times New Roman" pitchFamily="18" charset="0"/>
                <a:cs typeface="Times New Roman" pitchFamily="18" charset="0"/>
              </a:rPr>
              <a:t>Ερως</a:t>
            </a:r>
            <a:r>
              <a:rPr lang="it-IT" sz="4600" dirty="0" smtClean="0">
                <a:solidFill>
                  <a:schemeClr val="tx1"/>
                </a:solidFill>
                <a:latin typeface="Times New Roman" pitchFamily="18" charset="0"/>
                <a:cs typeface="Times New Roman" pitchFamily="18" charset="0"/>
              </a:rPr>
              <a:t> è frutto del rapporto tra Ares e Afrodite</a:t>
            </a:r>
            <a:r>
              <a:rPr lang="it-IT" sz="4000" dirty="0" smtClean="0">
                <a:solidFill>
                  <a:schemeClr val="tx1"/>
                </a:solidFill>
                <a:latin typeface="Times New Roman" pitchFamily="18" charset="0"/>
                <a:cs typeface="Times New Roman" pitchFamily="18" charset="0"/>
              </a:rPr>
              <a:t>.</a:t>
            </a:r>
          </a:p>
          <a:p>
            <a:endParaRPr lang="it-IT" dirty="0" smtClean="0"/>
          </a:p>
        </p:txBody>
      </p:sp>
      <p:pic>
        <p:nvPicPr>
          <p:cNvPr id="4" name="Immagine 3" descr="eros.jpg"/>
          <p:cNvPicPr>
            <a:picLocks noChangeAspect="1"/>
          </p:cNvPicPr>
          <p:nvPr/>
        </p:nvPicPr>
        <p:blipFill>
          <a:blip r:embed="rId2" cstate="print"/>
          <a:stretch>
            <a:fillRect/>
          </a:stretch>
        </p:blipFill>
        <p:spPr>
          <a:xfrm>
            <a:off x="251520" y="1368452"/>
            <a:ext cx="4032448" cy="5273524"/>
          </a:xfrm>
          <a:prstGeom prst="rect">
            <a:avLst/>
          </a:prstGeom>
        </p:spPr>
      </p:pic>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51520" y="2132856"/>
            <a:ext cx="8520600" cy="184067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3800" b="1" dirty="0">
                <a:solidFill>
                  <a:schemeClr val="bg1"/>
                </a:solidFill>
                <a:effectLst>
                  <a:outerShdw blurRad="38100" dist="38100" dir="2700000" algn="tl">
                    <a:srgbClr val="000000">
                      <a:alpha val="43137"/>
                    </a:srgbClr>
                  </a:outerShdw>
                </a:effectLst>
                <a:latin typeface="Castellar" pitchFamily="18" charset="0"/>
              </a:rPr>
              <a:t>PLATONE </a:t>
            </a:r>
            <a:endParaRPr sz="3800" b="1" dirty="0">
              <a:solidFill>
                <a:schemeClr val="bg1"/>
              </a:solidFill>
              <a:effectLst>
                <a:outerShdw blurRad="38100" dist="38100" dir="2700000" algn="tl">
                  <a:srgbClr val="000000">
                    <a:alpha val="43137"/>
                  </a:srgbClr>
                </a:outerShdw>
              </a:effectLst>
              <a:latin typeface="Castellar" pitchFamily="18" charset="0"/>
            </a:endParaRPr>
          </a:p>
          <a:p>
            <a:pPr marL="0" lvl="0" indent="0" algn="ctr" rtl="0">
              <a:spcBef>
                <a:spcPts val="0"/>
              </a:spcBef>
              <a:spcAft>
                <a:spcPts val="0"/>
              </a:spcAft>
              <a:buNone/>
            </a:pPr>
            <a:r>
              <a:rPr lang="it" sz="3800" b="1" dirty="0">
                <a:solidFill>
                  <a:schemeClr val="bg1"/>
                </a:solidFill>
                <a:effectLst>
                  <a:outerShdw blurRad="38100" dist="38100" dir="2700000" algn="tl">
                    <a:srgbClr val="000000">
                      <a:alpha val="43137"/>
                    </a:srgbClr>
                  </a:outerShdw>
                </a:effectLst>
                <a:latin typeface="Castellar" pitchFamily="18" charset="0"/>
              </a:rPr>
              <a:t>E </a:t>
            </a:r>
            <a:endParaRPr sz="3800" b="1" dirty="0">
              <a:solidFill>
                <a:schemeClr val="bg1"/>
              </a:solidFill>
              <a:effectLst>
                <a:outerShdw blurRad="38100" dist="38100" dir="2700000" algn="tl">
                  <a:srgbClr val="000000">
                    <a:alpha val="43137"/>
                  </a:srgbClr>
                </a:outerShdw>
              </a:effectLst>
              <a:latin typeface="Castellar" pitchFamily="18" charset="0"/>
            </a:endParaRPr>
          </a:p>
          <a:p>
            <a:pPr marL="0" lvl="0" indent="0" algn="ctr">
              <a:spcBef>
                <a:spcPts val="0"/>
              </a:spcBef>
              <a:spcAft>
                <a:spcPts val="0"/>
              </a:spcAft>
              <a:buNone/>
            </a:pPr>
            <a:r>
              <a:rPr lang="it" sz="3800" b="1" dirty="0">
                <a:solidFill>
                  <a:schemeClr val="bg1"/>
                </a:solidFill>
                <a:effectLst>
                  <a:outerShdw blurRad="38100" dist="38100" dir="2700000" algn="tl">
                    <a:srgbClr val="000000">
                      <a:alpha val="43137"/>
                    </a:srgbClr>
                  </a:outerShdw>
                </a:effectLst>
                <a:latin typeface="Castellar" pitchFamily="18" charset="0"/>
              </a:rPr>
              <a:t>L’AMORE PLATONICO</a:t>
            </a:r>
            <a:r>
              <a:rPr lang="it" sz="3800" b="1" dirty="0"/>
              <a:t> </a:t>
            </a:r>
            <a:endParaRPr sz="3800" b="1" dirty="0"/>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311708" y="-1513367"/>
            <a:ext cx="8520600" cy="2736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it" sz="4400" b="1" dirty="0">
                <a:solidFill>
                  <a:schemeClr val="bg1"/>
                </a:solidFill>
                <a:effectLst>
                  <a:outerShdw blurRad="38100" dist="38100" dir="2700000" algn="tl">
                    <a:srgbClr val="000000">
                      <a:alpha val="43137"/>
                    </a:srgbClr>
                  </a:outerShdw>
                </a:effectLst>
                <a:latin typeface="Castellar" pitchFamily="18" charset="0"/>
              </a:rPr>
              <a:t>PLATONE</a:t>
            </a:r>
            <a:endParaRPr sz="4400" b="1" dirty="0">
              <a:solidFill>
                <a:schemeClr val="bg1"/>
              </a:solidFill>
              <a:effectLst>
                <a:outerShdw blurRad="38100" dist="38100" dir="2700000" algn="tl">
                  <a:srgbClr val="000000">
                    <a:alpha val="43137"/>
                  </a:srgbClr>
                </a:outerShdw>
              </a:effectLst>
              <a:latin typeface="Castellar" pitchFamily="18" charset="0"/>
            </a:endParaRPr>
          </a:p>
        </p:txBody>
      </p:sp>
      <p:sp>
        <p:nvSpPr>
          <p:cNvPr id="102" name="Shape 102"/>
          <p:cNvSpPr txBox="1">
            <a:spLocks noGrp="1"/>
          </p:cNvSpPr>
          <p:nvPr>
            <p:ph type="subTitle" idx="1"/>
          </p:nvPr>
        </p:nvSpPr>
        <p:spPr>
          <a:xfrm>
            <a:off x="2984500" y="1223433"/>
            <a:ext cx="5847600" cy="5296000"/>
          </a:xfrm>
          <a:prstGeom prst="rect">
            <a:avLst/>
          </a:prstGeom>
        </p:spPr>
        <p:txBody>
          <a:bodyPr spcFirstLastPara="1" wrap="square" lIns="91425" tIns="91425" rIns="91425" bIns="91425" anchor="t" anchorCtr="0">
            <a:noAutofit/>
          </a:bodyPr>
          <a:lstStyle/>
          <a:p>
            <a:pPr marL="0" lvl="0" indent="0" rtl="0">
              <a:spcBef>
                <a:spcPts val="0"/>
              </a:spcBef>
              <a:spcAft>
                <a:spcPts val="0"/>
              </a:spcAft>
              <a:buFont typeface="Arial" pitchFamily="34" charset="0"/>
              <a:buChar char="•"/>
            </a:pPr>
            <a:r>
              <a:rPr lang="it" sz="1800" dirty="0" smtClean="0"/>
              <a:t> </a:t>
            </a:r>
            <a:r>
              <a:rPr lang="it" sz="1800" dirty="0" smtClean="0">
                <a:solidFill>
                  <a:schemeClr val="tx1"/>
                </a:solidFill>
                <a:latin typeface="Times New Roman" pitchFamily="18" charset="0"/>
                <a:cs typeface="Times New Roman" pitchFamily="18" charset="0"/>
              </a:rPr>
              <a:t>Platone </a:t>
            </a:r>
            <a:r>
              <a:rPr lang="it" sz="1800" dirty="0">
                <a:solidFill>
                  <a:schemeClr val="tx1"/>
                </a:solidFill>
                <a:latin typeface="Times New Roman" pitchFamily="18" charset="0"/>
                <a:cs typeface="Times New Roman" pitchFamily="18" charset="0"/>
              </a:rPr>
              <a:t>nacque ad Atene da una famiglia aristocratica nel 428AC</a:t>
            </a:r>
            <a:r>
              <a:rPr lang="it" sz="1800" dirty="0" smtClean="0">
                <a:solidFill>
                  <a:schemeClr val="tx1"/>
                </a:solidFill>
                <a:latin typeface="Times New Roman" pitchFamily="18" charset="0"/>
                <a:cs typeface="Times New Roman" pitchFamily="18" charset="0"/>
              </a:rPr>
              <a:t>. All'età </a:t>
            </a:r>
            <a:r>
              <a:rPr lang="it" sz="1800" dirty="0">
                <a:solidFill>
                  <a:schemeClr val="tx1"/>
                </a:solidFill>
                <a:latin typeface="Times New Roman" pitchFamily="18" charset="0"/>
                <a:cs typeface="Times New Roman" pitchFamily="18" charset="0"/>
              </a:rPr>
              <a:t>di 20 anni divenne discepolo di Socrate e lo seguì fino alla sua morte, che è decisiva per la vita filosofica di Platone.Il pensiero di Platone si sviluppò in mezzo a una crisi politico-culturale: </a:t>
            </a:r>
            <a:r>
              <a:rPr lang="it" sz="1800" dirty="0" smtClean="0">
                <a:solidFill>
                  <a:schemeClr val="tx1"/>
                </a:solidFill>
                <a:latin typeface="Times New Roman" pitchFamily="18" charset="0"/>
                <a:cs typeface="Times New Roman" pitchFamily="18" charset="0"/>
              </a:rPr>
              <a:t>404AC (</a:t>
            </a:r>
            <a:r>
              <a:rPr lang="it" sz="1800" dirty="0">
                <a:solidFill>
                  <a:schemeClr val="tx1"/>
                </a:solidFill>
                <a:latin typeface="Times New Roman" pitchFamily="18" charset="0"/>
                <a:cs typeface="Times New Roman" pitchFamily="18" charset="0"/>
              </a:rPr>
              <a:t>sconfitta di Atene nella guerra del Peloponneso, I trenta tiranni); 399AC (uccisione di Socrate</a:t>
            </a:r>
            <a:r>
              <a:rPr lang="it" sz="1800" dirty="0" smtClean="0">
                <a:solidFill>
                  <a:schemeClr val="tx1"/>
                </a:solidFill>
                <a:latin typeface="Times New Roman" pitchFamily="18" charset="0"/>
                <a:cs typeface="Times New Roman" pitchFamily="18" charset="0"/>
              </a:rPr>
              <a:t>). Essendo </a:t>
            </a:r>
            <a:r>
              <a:rPr lang="it" sz="1800" dirty="0">
                <a:solidFill>
                  <a:schemeClr val="tx1"/>
                </a:solidFill>
                <a:latin typeface="Times New Roman" pitchFamily="18" charset="0"/>
                <a:cs typeface="Times New Roman" pitchFamily="18" charset="0"/>
              </a:rPr>
              <a:t>un aristocratico, Platone avvertì molto bene la crisi; ma essendo filosofo la vive come crisi dell'uomo nella sua totalità</a:t>
            </a:r>
            <a:r>
              <a:rPr lang="it" sz="1800" dirty="0" smtClean="0">
                <a:solidFill>
                  <a:schemeClr val="tx1"/>
                </a:solidFill>
                <a:latin typeface="Times New Roman" pitchFamily="18" charset="0"/>
                <a:cs typeface="Times New Roman" pitchFamily="18" charset="0"/>
              </a:rPr>
              <a:t>, prendendo </a:t>
            </a:r>
            <a:r>
              <a:rPr lang="it" sz="1800" dirty="0">
                <a:solidFill>
                  <a:schemeClr val="tx1"/>
                </a:solidFill>
                <a:latin typeface="Times New Roman" pitchFamily="18" charset="0"/>
                <a:cs typeface="Times New Roman" pitchFamily="18" charset="0"/>
              </a:rPr>
              <a:t>Socrate come punto di riferimento</a:t>
            </a:r>
            <a:r>
              <a:rPr lang="it" sz="1800" dirty="0" smtClean="0">
                <a:solidFill>
                  <a:schemeClr val="tx1"/>
                </a:solidFill>
                <a:latin typeface="Times New Roman" pitchFamily="18" charset="0"/>
                <a:cs typeface="Times New Roman" pitchFamily="18" charset="0"/>
              </a:rPr>
              <a:t>, poiché </a:t>
            </a:r>
            <a:r>
              <a:rPr lang="it" sz="1800" dirty="0">
                <a:solidFill>
                  <a:schemeClr val="tx1"/>
                </a:solidFill>
                <a:latin typeface="Times New Roman" pitchFamily="18" charset="0"/>
                <a:cs typeface="Times New Roman" pitchFamily="18" charset="0"/>
              </a:rPr>
              <a:t>per uccidere l'uomo più saggio di tutti la società doveva essere arrivata al limite.</a:t>
            </a:r>
            <a:endParaRPr sz="1800" dirty="0">
              <a:solidFill>
                <a:schemeClr val="tx1"/>
              </a:solidFill>
              <a:latin typeface="Times New Roman" pitchFamily="18" charset="0"/>
              <a:cs typeface="Times New Roman" pitchFamily="18" charset="0"/>
            </a:endParaRPr>
          </a:p>
          <a:p>
            <a:pPr marL="0" lvl="0" indent="0">
              <a:spcBef>
                <a:spcPts val="0"/>
              </a:spcBef>
              <a:spcAft>
                <a:spcPts val="0"/>
              </a:spcAft>
              <a:buFont typeface="Arial" pitchFamily="34" charset="0"/>
              <a:buChar char="•"/>
            </a:pPr>
            <a:r>
              <a:rPr lang="it" sz="1800" dirty="0">
                <a:solidFill>
                  <a:schemeClr val="tx1"/>
                </a:solidFill>
                <a:latin typeface="Times New Roman" pitchFamily="18" charset="0"/>
                <a:cs typeface="Times New Roman" pitchFamily="18" charset="0"/>
              </a:rPr>
              <a:t> </a:t>
            </a:r>
            <a:r>
              <a:rPr lang="it" sz="1800" dirty="0" smtClean="0">
                <a:solidFill>
                  <a:schemeClr val="tx1"/>
                </a:solidFill>
                <a:latin typeface="Times New Roman" pitchFamily="18" charset="0"/>
                <a:cs typeface="Times New Roman" pitchFamily="18" charset="0"/>
              </a:rPr>
              <a:t>La </a:t>
            </a:r>
            <a:r>
              <a:rPr lang="it" sz="1800" dirty="0">
                <a:solidFill>
                  <a:schemeClr val="tx1"/>
                </a:solidFill>
                <a:latin typeface="Times New Roman" pitchFamily="18" charset="0"/>
                <a:cs typeface="Times New Roman" pitchFamily="18" charset="0"/>
              </a:rPr>
              <a:t>filosofia platonica rappresenta il grande momento di sintesi delle concezioni più profonde formulate in antecedenza dal pensiero greco; è una sintesi, ma – ce n'avverte lo stesso Platone – non sistematica, perché manca a essa una struttura teorica organizzata in chiare premesse e in rigorose deduzioni.</a:t>
            </a:r>
            <a:endParaRPr sz="1800" dirty="0">
              <a:solidFill>
                <a:schemeClr val="tx1"/>
              </a:solidFill>
              <a:latin typeface="Times New Roman" pitchFamily="18" charset="0"/>
              <a:cs typeface="Times New Roman" pitchFamily="18" charset="0"/>
            </a:endParaRPr>
          </a:p>
        </p:txBody>
      </p:sp>
      <p:pic>
        <p:nvPicPr>
          <p:cNvPr id="103" name="Shape 103"/>
          <p:cNvPicPr preferRelativeResize="0"/>
          <p:nvPr/>
        </p:nvPicPr>
        <p:blipFill>
          <a:blip r:embed="rId3" cstate="print">
            <a:alphaModFix/>
          </a:blip>
          <a:stretch>
            <a:fillRect/>
          </a:stretch>
        </p:blipFill>
        <p:spPr>
          <a:xfrm>
            <a:off x="467544" y="1700808"/>
            <a:ext cx="2071018" cy="2887588"/>
          </a:xfrm>
          <a:prstGeom prst="rect">
            <a:avLst/>
          </a:prstGeom>
          <a:noFill/>
          <a:ln>
            <a:noFill/>
          </a:ln>
        </p:spPr>
      </p:pic>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251520" y="-531440"/>
            <a:ext cx="8520600" cy="2736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it" sz="4400" b="1" dirty="0">
                <a:solidFill>
                  <a:schemeClr val="bg1"/>
                </a:solidFill>
                <a:effectLst>
                  <a:outerShdw blurRad="38100" dist="38100" dir="2700000" algn="tl">
                    <a:srgbClr val="000000">
                      <a:alpha val="43137"/>
                    </a:srgbClr>
                  </a:outerShdw>
                </a:effectLst>
                <a:latin typeface="Castellar" pitchFamily="18" charset="0"/>
              </a:rPr>
              <a:t>AMORE PLATONICO</a:t>
            </a:r>
            <a:endParaRPr sz="4400" b="1" dirty="0">
              <a:solidFill>
                <a:schemeClr val="bg1"/>
              </a:solidFill>
              <a:effectLst>
                <a:outerShdw blurRad="38100" dist="38100" dir="2700000" algn="tl">
                  <a:srgbClr val="000000">
                    <a:alpha val="43137"/>
                  </a:srgbClr>
                </a:outerShdw>
              </a:effectLst>
              <a:latin typeface="Castellar" pitchFamily="18" charset="0"/>
            </a:endParaRPr>
          </a:p>
        </p:txBody>
      </p:sp>
      <p:sp>
        <p:nvSpPr>
          <p:cNvPr id="109" name="Shape 109"/>
          <p:cNvSpPr txBox="1">
            <a:spLocks noGrp="1"/>
          </p:cNvSpPr>
          <p:nvPr>
            <p:ph type="subTitle" idx="1"/>
          </p:nvPr>
        </p:nvSpPr>
        <p:spPr>
          <a:xfrm>
            <a:off x="323528" y="2204864"/>
            <a:ext cx="8520600" cy="2677537"/>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it" sz="2200" dirty="0">
                <a:solidFill>
                  <a:schemeClr val="tx1"/>
                </a:solidFill>
                <a:latin typeface="Times New Roman" pitchFamily="18" charset="0"/>
                <a:cs typeface="Times New Roman" pitchFamily="18" charset="0"/>
              </a:rPr>
              <a:t>Amore platonico è un modo usuale di definire una forma di amore priva della dimensione sessuale e passionale. Infatti Platone considera l'attrazione fra i corpi il primo dei vari livelli di "amore platonico", benché egli aggiunga che questo livello vada abbandonato per giungere a quelli superiori. Questa formula in realtà scaturisce da un contesto filosofico in cui l'amore, inteso come moto dell'animo e non come forma di relazione, capace di muovere la conoscenza verso uno Spirito assoluto. </a:t>
            </a:r>
            <a:endParaRPr sz="2200" dirty="0">
              <a:solidFill>
                <a:schemeClr val="tx1"/>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178500"/>
            <a:ext cx="8520600" cy="80222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it" sz="1800" dirty="0" smtClean="0">
                <a:solidFill>
                  <a:schemeClr val="accent2">
                    <a:lumMod val="75000"/>
                  </a:schemeClr>
                </a:solidFill>
                <a:effectLst>
                  <a:outerShdw blurRad="38100" dist="38100" dir="2700000" algn="tl">
                    <a:srgbClr val="000000">
                      <a:alpha val="43137"/>
                    </a:srgbClr>
                  </a:outerShdw>
                </a:effectLst>
                <a:latin typeface="Arial Narrow" pitchFamily="34" charset="0"/>
              </a:rPr>
              <a:t>[Platone </a:t>
            </a:r>
            <a:r>
              <a:rPr lang="it" sz="1800" dirty="0">
                <a:solidFill>
                  <a:schemeClr val="accent2">
                    <a:lumMod val="75000"/>
                  </a:schemeClr>
                </a:solidFill>
                <a:effectLst>
                  <a:outerShdw blurRad="38100" dist="38100" dir="2700000" algn="tl">
                    <a:srgbClr val="000000">
                      <a:alpha val="43137"/>
                    </a:srgbClr>
                  </a:outerShdw>
                </a:effectLst>
                <a:latin typeface="Arial Narrow" pitchFamily="34" charset="0"/>
              </a:rPr>
              <a:t>nelle sue due opere principali “il simposio” e “Fedro” tramite dialoghi spiega il suo pensiero riguardo l’amore</a:t>
            </a:r>
            <a:r>
              <a:rPr lang="it" sz="1800" dirty="0" smtClean="0">
                <a:solidFill>
                  <a:schemeClr val="accent2">
                    <a:lumMod val="75000"/>
                  </a:schemeClr>
                </a:solidFill>
                <a:effectLst>
                  <a:outerShdw blurRad="38100" dist="38100" dir="2700000" algn="tl">
                    <a:srgbClr val="000000">
                      <a:alpha val="43137"/>
                    </a:srgbClr>
                  </a:outerShdw>
                </a:effectLst>
                <a:latin typeface="Arial Narrow" pitchFamily="34" charset="0"/>
              </a:rPr>
              <a:t>.]</a:t>
            </a:r>
            <a:endParaRPr sz="1800" dirty="0">
              <a:solidFill>
                <a:schemeClr val="accent2">
                  <a:lumMod val="75000"/>
                </a:schemeClr>
              </a:solidFill>
              <a:effectLst>
                <a:outerShdw blurRad="38100" dist="38100" dir="2700000" algn="tl">
                  <a:srgbClr val="000000">
                    <a:alpha val="43137"/>
                  </a:srgbClr>
                </a:outerShdw>
              </a:effectLst>
              <a:latin typeface="Arial Narrow" pitchFamily="34" charset="0"/>
            </a:endParaRPr>
          </a:p>
        </p:txBody>
      </p:sp>
      <p:sp>
        <p:nvSpPr>
          <p:cNvPr id="115" name="Shape 115"/>
          <p:cNvSpPr txBox="1">
            <a:spLocks noGrp="1"/>
          </p:cNvSpPr>
          <p:nvPr>
            <p:ph type="body" idx="1"/>
          </p:nvPr>
        </p:nvSpPr>
        <p:spPr>
          <a:xfrm>
            <a:off x="0" y="1020200"/>
            <a:ext cx="9144000" cy="566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2000" dirty="0" smtClean="0">
                <a:latin typeface="Times New Roman" pitchFamily="18" charset="0"/>
                <a:cs typeface="Times New Roman" pitchFamily="18" charset="0"/>
              </a:rPr>
              <a:t>SIMPOSIO</a:t>
            </a:r>
            <a:endParaRPr sz="2000" dirty="0">
              <a:latin typeface="Times New Roman" pitchFamily="18" charset="0"/>
              <a:cs typeface="Times New Roman" pitchFamily="18" charset="0"/>
            </a:endParaRPr>
          </a:p>
          <a:p>
            <a:pPr marL="0" lvl="0" indent="0" algn="ctr" rtl="0">
              <a:spcBef>
                <a:spcPts val="1600"/>
              </a:spcBef>
              <a:spcAft>
                <a:spcPts val="0"/>
              </a:spcAft>
              <a:buNone/>
            </a:pPr>
            <a:r>
              <a:rPr lang="it" sz="2000" dirty="0">
                <a:latin typeface="Times New Roman" pitchFamily="18" charset="0"/>
                <a:cs typeface="Times New Roman" pitchFamily="18" charset="0"/>
              </a:rPr>
              <a:t>I</a:t>
            </a:r>
            <a:r>
              <a:rPr lang="it" sz="2000" dirty="0" smtClean="0">
                <a:latin typeface="Times New Roman" pitchFamily="18" charset="0"/>
                <a:cs typeface="Times New Roman" pitchFamily="18" charset="0"/>
              </a:rPr>
              <a:t>l </a:t>
            </a:r>
            <a:r>
              <a:rPr lang="it" sz="2000" dirty="0">
                <a:latin typeface="Times New Roman" pitchFamily="18" charset="0"/>
                <a:cs typeface="Times New Roman" pitchFamily="18" charset="0"/>
              </a:rPr>
              <a:t>Simposio è quello che meglio descrive la concezione platonica dell’amore, come desiderio di bellezza e di sapienza. Platone descrive Éros, l’amore personificato, come una creatura che oscilla tra la Povertà e l’Abbondanza, che non possiede la bellezza ma aspira a raggiungerla.</a:t>
            </a:r>
            <a:endParaRPr sz="2000" dirty="0">
              <a:latin typeface="Times New Roman" pitchFamily="18" charset="0"/>
              <a:cs typeface="Times New Roman" pitchFamily="18" charset="0"/>
            </a:endParaRPr>
          </a:p>
          <a:p>
            <a:pPr marL="0" lvl="0" indent="0" algn="ctr">
              <a:spcBef>
                <a:spcPts val="1600"/>
              </a:spcBef>
              <a:spcAft>
                <a:spcPts val="1600"/>
              </a:spcAft>
              <a:buNone/>
            </a:pPr>
            <a:r>
              <a:rPr lang="it" sz="2000" dirty="0">
                <a:latin typeface="Times New Roman" pitchFamily="18" charset="0"/>
                <a:cs typeface="Times New Roman" pitchFamily="18" charset="0"/>
              </a:rPr>
              <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In questo percorso di raggiungimento, si incontrano vari gradi dell’amore:</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1</a:t>
            </a:r>
            <a:r>
              <a:rPr lang="it" sz="2000" dirty="0" smtClean="0">
                <a:latin typeface="Times New Roman" pitchFamily="18" charset="0"/>
                <a:cs typeface="Times New Roman" pitchFamily="18" charset="0"/>
              </a:rPr>
              <a:t>. amore </a:t>
            </a:r>
            <a:r>
              <a:rPr lang="it" sz="2000" dirty="0">
                <a:latin typeface="Times New Roman" pitchFamily="18" charset="0"/>
                <a:cs typeface="Times New Roman" pitchFamily="18" charset="0"/>
              </a:rPr>
              <a:t>per la bellezza di un singolo corpo, che si giudica bello;</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2</a:t>
            </a:r>
            <a:r>
              <a:rPr lang="it" sz="2000" dirty="0" smtClean="0">
                <a:latin typeface="Times New Roman" pitchFamily="18" charset="0"/>
                <a:cs typeface="Times New Roman" pitchFamily="18" charset="0"/>
              </a:rPr>
              <a:t>. amore </a:t>
            </a:r>
            <a:r>
              <a:rPr lang="it" sz="2000" dirty="0">
                <a:latin typeface="Times New Roman" pitchFamily="18" charset="0"/>
                <a:cs typeface="Times New Roman" pitchFamily="18" charset="0"/>
              </a:rPr>
              <a:t>per la bellezza corporea nella sua totalità, quando ci si accorge che essa è presente in più corpi;</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3</a:t>
            </a:r>
            <a:r>
              <a:rPr lang="it" sz="2000" dirty="0" smtClean="0">
                <a:latin typeface="Times New Roman" pitchFamily="18" charset="0"/>
                <a:cs typeface="Times New Roman" pitchFamily="18" charset="0"/>
              </a:rPr>
              <a:t>. amore </a:t>
            </a:r>
            <a:r>
              <a:rPr lang="it" sz="2000" dirty="0">
                <a:latin typeface="Times New Roman" pitchFamily="18" charset="0"/>
                <a:cs typeface="Times New Roman" pitchFamily="18" charset="0"/>
              </a:rPr>
              <a:t>per la bellezza dell’anima;</a:t>
            </a:r>
            <a:br>
              <a:rPr lang="it" sz="2000" dirty="0">
                <a:latin typeface="Times New Roman" pitchFamily="18" charset="0"/>
                <a:cs typeface="Times New Roman" pitchFamily="18" charset="0"/>
              </a:rPr>
            </a:br>
            <a:r>
              <a:rPr lang="it" sz="2000" dirty="0" smtClean="0">
                <a:latin typeface="Times New Roman" pitchFamily="18" charset="0"/>
                <a:cs typeface="Times New Roman" pitchFamily="18" charset="0"/>
              </a:rPr>
              <a:t>4. amore </a:t>
            </a:r>
            <a:r>
              <a:rPr lang="it" sz="2000" dirty="0">
                <a:latin typeface="Times New Roman" pitchFamily="18" charset="0"/>
                <a:cs typeface="Times New Roman" pitchFamily="18" charset="0"/>
              </a:rPr>
              <a:t>per la bellezza delle istituzioni e delle leggi;</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5</a:t>
            </a:r>
            <a:r>
              <a:rPr lang="it" sz="2000" dirty="0" smtClean="0">
                <a:latin typeface="Times New Roman" pitchFamily="18" charset="0"/>
                <a:cs typeface="Times New Roman" pitchFamily="18" charset="0"/>
              </a:rPr>
              <a:t>. amore </a:t>
            </a:r>
            <a:r>
              <a:rPr lang="it" sz="2000" dirty="0">
                <a:latin typeface="Times New Roman" pitchFamily="18" charset="0"/>
                <a:cs typeface="Times New Roman" pitchFamily="18" charset="0"/>
              </a:rPr>
              <a:t>per la bellezza delle scienze;</a:t>
            </a:r>
            <a:br>
              <a:rPr lang="it" sz="2000" dirty="0">
                <a:latin typeface="Times New Roman" pitchFamily="18" charset="0"/>
                <a:cs typeface="Times New Roman" pitchFamily="18" charset="0"/>
              </a:rPr>
            </a:br>
            <a:r>
              <a:rPr lang="it" sz="2000" dirty="0">
                <a:latin typeface="Times New Roman" pitchFamily="18" charset="0"/>
                <a:cs typeface="Times New Roman" pitchFamily="18" charset="0"/>
              </a:rPr>
              <a:t>6</a:t>
            </a:r>
            <a:r>
              <a:rPr lang="it" sz="2000" dirty="0" smtClean="0">
                <a:latin typeface="Times New Roman" pitchFamily="18" charset="0"/>
                <a:cs typeface="Times New Roman" pitchFamily="18" charset="0"/>
              </a:rPr>
              <a:t>. amore </a:t>
            </a:r>
            <a:r>
              <a:rPr lang="it" sz="2000" dirty="0">
                <a:latin typeface="Times New Roman" pitchFamily="18" charset="0"/>
                <a:cs typeface="Times New Roman" pitchFamily="18" charset="0"/>
              </a:rPr>
              <a:t>per la bellezza in sé, che è fonte di ogni altra bellezza e corrisponde alla filosofia. </a:t>
            </a:r>
            <a:endParaRPr sz="16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0" y="620688"/>
            <a:ext cx="9144000" cy="577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b="1" dirty="0" smtClean="0">
                <a:solidFill>
                  <a:schemeClr val="bg1"/>
                </a:solidFill>
                <a:effectLst>
                  <a:outerShdw blurRad="38100" dist="38100" dir="2700000" algn="tl">
                    <a:srgbClr val="000000">
                      <a:alpha val="43137"/>
                    </a:srgbClr>
                  </a:outerShdw>
                </a:effectLst>
                <a:latin typeface="Castellar" pitchFamily="18" charset="0"/>
              </a:rPr>
              <a:t>FEDRO</a:t>
            </a:r>
            <a:endParaRPr b="1" dirty="0">
              <a:solidFill>
                <a:schemeClr val="bg1"/>
              </a:solidFill>
              <a:effectLst>
                <a:outerShdw blurRad="38100" dist="38100" dir="2700000" algn="tl">
                  <a:srgbClr val="000000">
                    <a:alpha val="43137"/>
                  </a:srgbClr>
                </a:outerShdw>
              </a:effectLst>
              <a:latin typeface="Castellar" pitchFamily="18" charset="0"/>
            </a:endParaRPr>
          </a:p>
          <a:p>
            <a:pPr marL="0" lvl="0" indent="0" algn="ctr" rtl="0">
              <a:spcBef>
                <a:spcPts val="0"/>
              </a:spcBef>
              <a:spcAft>
                <a:spcPts val="0"/>
              </a:spcAft>
              <a:buNone/>
            </a:pPr>
            <a:r>
              <a:rPr lang="it" sz="2200" dirty="0">
                <a:latin typeface="Times New Roman" pitchFamily="18" charset="0"/>
                <a:cs typeface="Times New Roman" pitchFamily="18" charset="0"/>
              </a:rPr>
              <a:t>Nel Fedro Platone continua il discorso sull’amore. L’amore è attratto dalla bellezza che fa da mediatrice tra l’anima e il mondo delle idee. L’éros quindi diventa procedimento razionale, “dialettica“, ovvero guida dell’anima che attraverso la bellezza arriva a ricordare e a comprendere l’essere autentico.</a:t>
            </a:r>
            <a:endParaRPr sz="2200" dirty="0">
              <a:latin typeface="Times New Roman" pitchFamily="18" charset="0"/>
              <a:cs typeface="Times New Roman" pitchFamily="18" charset="0"/>
            </a:endParaRPr>
          </a:p>
          <a:p>
            <a:pPr marL="0" lvl="0" indent="0" algn="ctr" rtl="0">
              <a:spcBef>
                <a:spcPts val="0"/>
              </a:spcBef>
              <a:spcAft>
                <a:spcPts val="0"/>
              </a:spcAft>
              <a:buNone/>
            </a:pPr>
            <a:endParaRPr sz="2200" dirty="0">
              <a:latin typeface="Times New Roman" pitchFamily="18" charset="0"/>
              <a:cs typeface="Times New Roman" pitchFamily="18" charset="0"/>
            </a:endParaRPr>
          </a:p>
          <a:p>
            <a:pPr marL="0" lvl="0" indent="0" algn="ctr" rtl="0">
              <a:spcBef>
                <a:spcPts val="0"/>
              </a:spcBef>
              <a:spcAft>
                <a:spcPts val="0"/>
              </a:spcAft>
              <a:buNone/>
            </a:pPr>
            <a:r>
              <a:rPr lang="it" sz="2200" dirty="0">
                <a:latin typeface="Times New Roman" pitchFamily="18" charset="0"/>
                <a:cs typeface="Times New Roman" pitchFamily="18" charset="0"/>
              </a:rPr>
              <a:t>Sempre nel Fedro, Platone distingue l’anima in tre parti:</a:t>
            </a:r>
            <a:endParaRPr sz="2200" dirty="0">
              <a:latin typeface="Times New Roman" pitchFamily="18" charset="0"/>
              <a:cs typeface="Times New Roman" pitchFamily="18" charset="0"/>
            </a:endParaRPr>
          </a:p>
          <a:p>
            <a:pPr marL="0" lvl="0" indent="0" algn="ctr" rtl="0">
              <a:spcBef>
                <a:spcPts val="0"/>
              </a:spcBef>
              <a:spcAft>
                <a:spcPts val="0"/>
              </a:spcAft>
              <a:buNone/>
            </a:pPr>
            <a:r>
              <a:rPr lang="it" sz="2200" dirty="0">
                <a:latin typeface="Times New Roman" pitchFamily="18" charset="0"/>
                <a:cs typeface="Times New Roman" pitchFamily="18" charset="0"/>
              </a:rPr>
              <a:t>1</a:t>
            </a:r>
            <a:r>
              <a:rPr lang="it" sz="2200" dirty="0" smtClean="0">
                <a:latin typeface="Times New Roman" pitchFamily="18" charset="0"/>
                <a:cs typeface="Times New Roman" pitchFamily="18" charset="0"/>
              </a:rPr>
              <a:t>. la </a:t>
            </a:r>
            <a:r>
              <a:rPr lang="it" sz="2200" dirty="0">
                <a:latin typeface="Times New Roman" pitchFamily="18" charset="0"/>
                <a:cs typeface="Times New Roman" pitchFamily="18" charset="0"/>
              </a:rPr>
              <a:t>parte concupiscibile, che ha sede nel ventre, da cui originano tutti gli impulsi;</a:t>
            </a:r>
            <a:br>
              <a:rPr lang="it" sz="2200" dirty="0">
                <a:latin typeface="Times New Roman" pitchFamily="18" charset="0"/>
                <a:cs typeface="Times New Roman" pitchFamily="18" charset="0"/>
              </a:rPr>
            </a:br>
            <a:r>
              <a:rPr lang="it" sz="2200" dirty="0">
                <a:latin typeface="Times New Roman" pitchFamily="18" charset="0"/>
                <a:cs typeface="Times New Roman" pitchFamily="18" charset="0"/>
              </a:rPr>
              <a:t>2</a:t>
            </a:r>
            <a:r>
              <a:rPr lang="it" sz="2200" dirty="0" smtClean="0">
                <a:latin typeface="Times New Roman" pitchFamily="18" charset="0"/>
                <a:cs typeface="Times New Roman" pitchFamily="18" charset="0"/>
              </a:rPr>
              <a:t>. la </a:t>
            </a:r>
            <a:r>
              <a:rPr lang="it" sz="2200" dirty="0">
                <a:latin typeface="Times New Roman" pitchFamily="18" charset="0"/>
                <a:cs typeface="Times New Roman" pitchFamily="18" charset="0"/>
              </a:rPr>
              <a:t>parte razionale, che ha sede nel cervello, domina gli impulsi e gli istinti;</a:t>
            </a:r>
            <a:br>
              <a:rPr lang="it" sz="2200" dirty="0">
                <a:latin typeface="Times New Roman" pitchFamily="18" charset="0"/>
                <a:cs typeface="Times New Roman" pitchFamily="18" charset="0"/>
              </a:rPr>
            </a:br>
            <a:r>
              <a:rPr lang="it" sz="2200" dirty="0">
                <a:latin typeface="Times New Roman" pitchFamily="18" charset="0"/>
                <a:cs typeface="Times New Roman" pitchFamily="18" charset="0"/>
              </a:rPr>
              <a:t>3</a:t>
            </a:r>
            <a:r>
              <a:rPr lang="it" sz="2200" dirty="0" smtClean="0">
                <a:latin typeface="Times New Roman" pitchFamily="18" charset="0"/>
                <a:cs typeface="Times New Roman" pitchFamily="18" charset="0"/>
              </a:rPr>
              <a:t>. la </a:t>
            </a:r>
            <a:r>
              <a:rPr lang="it" sz="2200" dirty="0">
                <a:latin typeface="Times New Roman" pitchFamily="18" charset="0"/>
                <a:cs typeface="Times New Roman" pitchFamily="18" charset="0"/>
              </a:rPr>
              <a:t>parte irascibile, che ha sede nel petto, è la parte coraggiosa che aiuta la ragione a controllare la parte concupiscibile.</a:t>
            </a:r>
            <a:endParaRPr sz="2200" dirty="0">
              <a:latin typeface="Times New Roman" pitchFamily="18" charset="0"/>
              <a:cs typeface="Times New Roman" pitchFamily="18" charset="0"/>
            </a:endParaRPr>
          </a:p>
          <a:p>
            <a:pPr marL="0" lvl="0" indent="0" algn="ctr" rtl="0">
              <a:spcBef>
                <a:spcPts val="0"/>
              </a:spcBef>
              <a:spcAft>
                <a:spcPts val="0"/>
              </a:spcAft>
              <a:buNone/>
            </a:pPr>
            <a:endParaRPr sz="1900" dirty="0"/>
          </a:p>
          <a:p>
            <a:pPr marL="0" lvl="0" indent="0" algn="ctr">
              <a:spcBef>
                <a:spcPts val="0"/>
              </a:spcBef>
              <a:spcAft>
                <a:spcPts val="0"/>
              </a:spcAft>
              <a:buNone/>
            </a:pPr>
            <a:endParaRPr sz="1900" dirty="0"/>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7624" y="2564904"/>
            <a:ext cx="7200800" cy="1569660"/>
          </a:xfrm>
          <a:prstGeom prst="rect">
            <a:avLst/>
          </a:prstGeom>
          <a:noFill/>
        </p:spPr>
        <p:txBody>
          <a:bodyPr wrap="square" rtlCol="0">
            <a:spAutoFit/>
          </a:bodyPr>
          <a:lstStyle/>
          <a:p>
            <a:pPr algn="ctr"/>
            <a:r>
              <a:rPr lang="it-IT" sz="4800" dirty="0" smtClean="0">
                <a:solidFill>
                  <a:schemeClr val="bg1"/>
                </a:solidFill>
                <a:latin typeface="Castellar" pitchFamily="18" charset="0"/>
              </a:rPr>
              <a:t>Nel Simposio di Platone:</a:t>
            </a:r>
            <a:endParaRPr lang="it-IT" sz="4800" dirty="0">
              <a:solidFill>
                <a:schemeClr val="bg1"/>
              </a:solidFill>
              <a:latin typeface="Castellar" pitchFamily="18" charset="0"/>
            </a:endParaRPr>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0" y="0"/>
            <a:ext cx="9144000" cy="8613584"/>
          </a:xfrm>
          <a:prstGeom prst="rect">
            <a:avLst/>
          </a:prstGeom>
        </p:spPr>
        <p:txBody>
          <a:bodyPr spcFirstLastPara="1" wrap="square" lIns="91425" tIns="91425" rIns="91425" bIns="91425" anchor="t" anchorCtr="0">
            <a:noAutofit/>
          </a:bodyPr>
          <a:lstStyle/>
          <a:p>
            <a:pPr marL="0" lvl="0" indent="0" algn="ctr">
              <a:spcBef>
                <a:spcPts val="1600"/>
              </a:spcBef>
              <a:spcAft>
                <a:spcPts val="1600"/>
              </a:spcAft>
              <a:buNone/>
            </a:pPr>
            <a:r>
              <a:rPr lang="it" sz="1700" dirty="0" smtClean="0">
                <a:latin typeface="Times New Roman" pitchFamily="18" charset="0"/>
                <a:cs typeface="Times New Roman" pitchFamily="18" charset="0"/>
              </a:rPr>
              <a:t>Per </a:t>
            </a:r>
            <a:r>
              <a:rPr lang="it" sz="1700" dirty="0">
                <a:latin typeface="Times New Roman" pitchFamily="18" charset="0"/>
                <a:cs typeface="Times New Roman" pitchFamily="18" charset="0"/>
              </a:rPr>
              <a:t>costoro è necessaria una particolare iniziazione all'amore, che consenta la risalita attraverso i vari gradi </a:t>
            </a:r>
            <a:r>
              <a:rPr lang="it" sz="1700" dirty="0" smtClean="0">
                <a:latin typeface="Times New Roman" pitchFamily="18" charset="0"/>
                <a:cs typeface="Times New Roman" pitchFamily="18" charset="0"/>
              </a:rPr>
              <a:t>dell'eros: «Ebbene</a:t>
            </a:r>
            <a:r>
              <a:rPr lang="it" sz="1700" dirty="0">
                <a:latin typeface="Times New Roman" pitchFamily="18" charset="0"/>
                <a:cs typeface="Times New Roman" pitchFamily="18" charset="0"/>
              </a:rPr>
              <a:t>, Socrate, io penso,» continuò, «che anche tu potresti essere iniziato alle cose d'Amore, ma fin qui; a un grado più alto, a quello contemplativo, cui si giunge appunto passando attraverso questi stadi, sempre che si proceda sulla via giusta, non credo tu sia adatto. Tuttavia te ne parlerò egualmente e farò del mio meglio,» disse; «tu cerca, intanto, di seguirmi come puoi. Dunque,» incominciò a dire, «è necessario, prima di tutto che chi vuol tendere a questo fine, debba, fin da giovane, avvicinarsi alla bellezza fisica e, sin dall'inizio, se chi lo guida lo dirige bene, amare una sola persona e ad essa rivolgere i migliori discorsi; successivamente dovrà pur rendersi conto che la bellezza che alberga nel corpo di una persona, è sorella di quella che può esservi in ogni altra e che quindi se bisogna ricercare quella bellezza che è insita nelle forme visibili, sarebbe sciocco pensare che essa non sia identica e uguale per tutti i corpi; convinto di questo deve, allora, sentire trasporto per tutti quelli che hanno belle sembianze e frenare un po' la sua passione nei riguardi di una sola persona, riconoscendo come ciò sia meschino e mediocre. Ma, infine, deve ben comprendere che la bellezza spirituale ha pregi assai maggiori di quella fisica, di modo che se dovesse incontrare una creatura dall'anima bella ma dal corpo non florido, se ne contenti egualmente ed ugualmente se ne innamori e le mostri sollecitudine e sia l'autore di discorsi tali che rendano migliori i giovani, per cogliere poi, da qui, la bellezza che è nelle azioni e nelle istituzioni umane e comprendere come essa sia, ovunque, sempre se stessa e persuadersi come la bellezza fisica sia ben piccola cosa. Dopo le attività umane, si rivolga alla scienza per conoscerne la bellezza e ammirarne l'ampio dominio sul quale ormai ella si spande: così non sarà più come uno schiavo, preso d'amore per un sol giovinetto o per un solo uomo o per una sola attività, non sarà più succube inetto e meschino ma, rivolto allo sterminato oceano della bellezza e contemplandolo, potrà dar vita a molti e bei discorsi, a splendidi pensieri concepiti nell'amore infinito per la sapienza finché egli stesso, rinvigorito e arricchito, non riuscirà a scorgere che una scienza unica che ha per oggetto la stessa bellezza. Ma cerca, ora,» continuò, «più che puoi, di farmi attenzione.</a:t>
            </a:r>
            <a:br>
              <a:rPr lang="it" sz="1700" dirty="0">
                <a:latin typeface="Times New Roman" pitchFamily="18" charset="0"/>
                <a:cs typeface="Times New Roman" pitchFamily="18" charset="0"/>
              </a:rPr>
            </a:br>
            <a:r>
              <a:rPr lang="it" sz="1700" dirty="0">
                <a:latin typeface="Times New Roman" pitchFamily="18" charset="0"/>
                <a:cs typeface="Times New Roman" pitchFamily="18" charset="0"/>
              </a:rPr>
              <a:t/>
            </a:r>
            <a:br>
              <a:rPr lang="it" sz="1700" dirty="0">
                <a:latin typeface="Times New Roman" pitchFamily="18" charset="0"/>
                <a:cs typeface="Times New Roman" pitchFamily="18" charset="0"/>
              </a:rPr>
            </a:br>
            <a:endParaRPr sz="17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92696"/>
            <a:ext cx="8229600" cy="1143000"/>
          </a:xfrm>
        </p:spPr>
        <p:txBody>
          <a:bodyPr>
            <a:normAutofit fontScale="90000"/>
          </a:bodyPr>
          <a:lstStyle/>
          <a:p>
            <a:r>
              <a:rPr lang="it-IT" b="1" dirty="0" smtClean="0">
                <a:solidFill>
                  <a:schemeClr val="bg1"/>
                </a:solidFill>
                <a:effectLst>
                  <a:outerShdw blurRad="38100" dist="38100" dir="2700000" algn="tl">
                    <a:srgbClr val="000000">
                      <a:alpha val="43137"/>
                    </a:srgbClr>
                  </a:outerShdw>
                </a:effectLst>
                <a:latin typeface="Castellar" pitchFamily="18" charset="0"/>
              </a:rPr>
              <a:t>L’amore nella letteratura</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683568" y="1772816"/>
            <a:ext cx="8229600" cy="1108720"/>
          </a:xfrm>
        </p:spPr>
        <p:txBody>
          <a:bodyPr>
            <a:normAutofit/>
          </a:bodyPr>
          <a:lstStyle/>
          <a:p>
            <a:pPr algn="ctr">
              <a:buNone/>
            </a:pPr>
            <a:r>
              <a:rPr lang="it-IT" dirty="0" smtClean="0"/>
              <a:t>	</a:t>
            </a:r>
            <a:r>
              <a:rPr lang="it-IT" sz="2800" dirty="0" smtClean="0">
                <a:solidFill>
                  <a:schemeClr val="accent2">
                    <a:lumMod val="75000"/>
                  </a:schemeClr>
                </a:solidFill>
                <a:effectLst>
                  <a:outerShdw blurRad="38100" dist="38100" dir="2700000" algn="tl">
                    <a:srgbClr val="000000">
                      <a:alpha val="43137"/>
                    </a:srgbClr>
                  </a:outerShdw>
                </a:effectLst>
                <a:latin typeface="Arial Narrow" pitchFamily="34" charset="0"/>
              </a:rPr>
              <a:t>Età arcaica: l’amore è visto nel suo culmine come tormento fisico e/o psicologico </a:t>
            </a:r>
            <a:endParaRPr lang="it-IT" dirty="0" smtClean="0">
              <a:solidFill>
                <a:schemeClr val="accent2">
                  <a:lumMod val="75000"/>
                </a:schemeClr>
              </a:solidFill>
              <a:effectLst>
                <a:outerShdw blurRad="38100" dist="38100" dir="2700000" algn="tl">
                  <a:srgbClr val="000000">
                    <a:alpha val="43137"/>
                  </a:srgbClr>
                </a:outerShdw>
              </a:effectLst>
              <a:latin typeface="Arial Narrow" pitchFamily="34" charset="0"/>
            </a:endParaRPr>
          </a:p>
          <a:p>
            <a:endParaRPr lang="it-IT" dirty="0">
              <a:latin typeface="Symbol" pitchFamily="18" charset="2"/>
            </a:endParaRPr>
          </a:p>
        </p:txBody>
      </p:sp>
      <p:sp>
        <p:nvSpPr>
          <p:cNvPr id="4" name="CasellaDiTesto 3"/>
          <p:cNvSpPr txBox="1"/>
          <p:nvPr/>
        </p:nvSpPr>
        <p:spPr>
          <a:xfrm>
            <a:off x="3275856" y="4725144"/>
            <a:ext cx="1584176" cy="369332"/>
          </a:xfrm>
          <a:prstGeom prst="rect">
            <a:avLst/>
          </a:prstGeom>
          <a:noFill/>
        </p:spPr>
        <p:txBody>
          <a:bodyPr wrap="square" rtlCol="0">
            <a:spAutoFit/>
          </a:bodyPr>
          <a:lstStyle/>
          <a:p>
            <a:r>
              <a:rPr lang="it-IT" dirty="0" smtClean="0">
                <a:solidFill>
                  <a:schemeClr val="accent2">
                    <a:lumMod val="75000"/>
                  </a:schemeClr>
                </a:solidFill>
                <a:effectLst>
                  <a:outerShdw blurRad="38100" dist="38100" dir="2700000" algn="tl">
                    <a:srgbClr val="000000">
                      <a:alpha val="43137"/>
                    </a:srgbClr>
                  </a:outerShdw>
                </a:effectLst>
                <a:latin typeface="Arial Narrow" pitchFamily="34" charset="0"/>
              </a:rPr>
              <a:t>[</a:t>
            </a:r>
            <a:r>
              <a:rPr lang="it-IT" dirty="0" err="1" smtClean="0">
                <a:solidFill>
                  <a:schemeClr val="accent2">
                    <a:lumMod val="75000"/>
                  </a:schemeClr>
                </a:solidFill>
                <a:effectLst>
                  <a:outerShdw blurRad="38100" dist="38100" dir="2700000" algn="tl">
                    <a:srgbClr val="000000">
                      <a:alpha val="43137"/>
                    </a:srgbClr>
                  </a:outerShdw>
                </a:effectLst>
                <a:latin typeface="Arial Narrow" pitchFamily="34" charset="0"/>
              </a:rPr>
              <a:t>Archiloco</a:t>
            </a:r>
            <a:r>
              <a:rPr lang="it-IT" dirty="0" smtClean="0">
                <a:solidFill>
                  <a:schemeClr val="accent2">
                    <a:lumMod val="75000"/>
                  </a:schemeClr>
                </a:solidFill>
                <a:effectLst>
                  <a:outerShdw blurRad="38100" dist="38100" dir="2700000" algn="tl">
                    <a:srgbClr val="000000">
                      <a:alpha val="43137"/>
                    </a:srgbClr>
                  </a:outerShdw>
                </a:effectLst>
                <a:latin typeface="Arial Narrow" pitchFamily="34" charset="0"/>
              </a:rPr>
              <a:t>, 13]</a:t>
            </a:r>
            <a:endParaRPr lang="it-IT" dirty="0">
              <a:solidFill>
                <a:schemeClr val="accent2">
                  <a:lumMod val="75000"/>
                </a:schemeClr>
              </a:solidFill>
              <a:effectLst>
                <a:outerShdw blurRad="38100" dist="38100" dir="2700000" algn="tl">
                  <a:srgbClr val="000000">
                    <a:alpha val="43137"/>
                  </a:srgbClr>
                </a:outerShdw>
              </a:effectLst>
              <a:latin typeface="Arial Narrow" pitchFamily="34" charset="0"/>
            </a:endParaRPr>
          </a:p>
        </p:txBody>
      </p:sp>
      <p:sp>
        <p:nvSpPr>
          <p:cNvPr id="5" name="CasellaDiTesto 4"/>
          <p:cNvSpPr txBox="1"/>
          <p:nvPr/>
        </p:nvSpPr>
        <p:spPr>
          <a:xfrm>
            <a:off x="5076056" y="3717032"/>
            <a:ext cx="3923928" cy="1446550"/>
          </a:xfrm>
          <a:prstGeom prst="rect">
            <a:avLst/>
          </a:prstGeom>
          <a:noFill/>
        </p:spPr>
        <p:txBody>
          <a:bodyPr wrap="square" rtlCol="0">
            <a:spAutoFit/>
          </a:bodyPr>
          <a:lstStyle/>
          <a:p>
            <a:pPr algn="ctr"/>
            <a:r>
              <a:rPr lang="it-IT" sz="2200" dirty="0" smtClean="0">
                <a:latin typeface="Times New Roman" pitchFamily="18" charset="0"/>
                <a:cs typeface="Times New Roman" pitchFamily="18" charset="0"/>
              </a:rPr>
              <a:t>Tal rovello d'amore sotto il cuore acquattato riversato ha sugli occhi una gran nebbia, teneri i sensi rubando dal petto. </a:t>
            </a:r>
          </a:p>
        </p:txBody>
      </p:sp>
      <p:sp>
        <p:nvSpPr>
          <p:cNvPr id="6" name="CasellaDiTesto 5"/>
          <p:cNvSpPr txBox="1"/>
          <p:nvPr/>
        </p:nvSpPr>
        <p:spPr>
          <a:xfrm>
            <a:off x="395536" y="3068960"/>
            <a:ext cx="4680520" cy="1446550"/>
          </a:xfrm>
          <a:prstGeom prst="rect">
            <a:avLst/>
          </a:prstGeom>
          <a:noFill/>
        </p:spPr>
        <p:txBody>
          <a:bodyPr wrap="square" rtlCol="0">
            <a:spAutoFit/>
          </a:bodyPr>
          <a:lstStyle/>
          <a:p>
            <a:pPr algn="ctr"/>
            <a:r>
              <a:rPr lang="it-IT" sz="2200" dirty="0" err="1" smtClean="0">
                <a:effectLst>
                  <a:outerShdw blurRad="38100" dist="38100" dir="2700000" algn="tl">
                    <a:srgbClr val="000000">
                      <a:alpha val="43137"/>
                    </a:srgbClr>
                  </a:outerShdw>
                </a:effectLst>
                <a:latin typeface="Symbol" pitchFamily="18" charset="2"/>
              </a:rPr>
              <a:t>Toioò</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gar</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filothtoò</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erwò</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upo</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kardi</a:t>
            </a:r>
            <a:endParaRPr lang="it-IT" sz="2200" dirty="0" smtClean="0">
              <a:effectLst>
                <a:outerShdw blurRad="38100" dist="38100" dir="2700000" algn="tl">
                  <a:srgbClr val="000000">
                    <a:alpha val="43137"/>
                  </a:srgbClr>
                </a:outerShdw>
              </a:effectLst>
              <a:latin typeface="Symbol" pitchFamily="18" charset="2"/>
            </a:endParaRPr>
          </a:p>
          <a:p>
            <a:pPr algn="ctr"/>
            <a:r>
              <a:rPr lang="it-IT" sz="2200" dirty="0" err="1" smtClean="0">
                <a:effectLst>
                  <a:outerShdw blurRad="38100" dist="38100" dir="2700000" algn="tl">
                    <a:srgbClr val="000000">
                      <a:alpha val="43137"/>
                    </a:srgbClr>
                  </a:outerShdw>
                </a:effectLst>
                <a:latin typeface="Symbol" pitchFamily="18" charset="2"/>
              </a:rPr>
              <a:t>hn</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elusqeiò</a:t>
            </a:r>
            <a:endParaRPr lang="it-IT" sz="2200" dirty="0" smtClean="0">
              <a:effectLst>
                <a:outerShdw blurRad="38100" dist="38100" dir="2700000" algn="tl">
                  <a:srgbClr val="000000">
                    <a:alpha val="43137"/>
                  </a:srgbClr>
                </a:outerShdw>
              </a:effectLst>
              <a:latin typeface="Symbol" pitchFamily="18" charset="2"/>
            </a:endParaRPr>
          </a:p>
          <a:p>
            <a:pPr algn="ctr"/>
            <a:r>
              <a:rPr lang="it-IT" sz="2200" dirty="0" err="1" smtClean="0">
                <a:effectLst>
                  <a:outerShdw blurRad="38100" dist="38100" dir="2700000" algn="tl">
                    <a:srgbClr val="000000">
                      <a:alpha val="43137"/>
                    </a:srgbClr>
                  </a:outerShdw>
                </a:effectLst>
                <a:latin typeface="Symbol" pitchFamily="18" charset="2"/>
              </a:rPr>
              <a:t>Pollhn</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kataclun</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ommatwn</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eceuen</a:t>
            </a:r>
            <a:endParaRPr lang="it-IT" sz="2200" dirty="0" smtClean="0">
              <a:effectLst>
                <a:outerShdw blurRad="38100" dist="38100" dir="2700000" algn="tl">
                  <a:srgbClr val="000000">
                    <a:alpha val="43137"/>
                  </a:srgbClr>
                </a:outerShdw>
              </a:effectLst>
              <a:latin typeface="Symbol" pitchFamily="18" charset="2"/>
            </a:endParaRPr>
          </a:p>
          <a:p>
            <a:pPr algn="ctr"/>
            <a:r>
              <a:rPr lang="it-IT" sz="2200" dirty="0" err="1" smtClean="0">
                <a:effectLst>
                  <a:outerShdw blurRad="38100" dist="38100" dir="2700000" algn="tl">
                    <a:srgbClr val="000000">
                      <a:alpha val="43137"/>
                    </a:srgbClr>
                  </a:outerShdw>
                </a:effectLst>
                <a:latin typeface="Symbol" pitchFamily="18" charset="2"/>
              </a:rPr>
              <a:t>kleyaò</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ek</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sthqewn</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apalaò</a:t>
            </a:r>
            <a:r>
              <a:rPr lang="it-IT" sz="2200" dirty="0" smtClean="0">
                <a:effectLst>
                  <a:outerShdw blurRad="38100" dist="38100" dir="2700000" algn="tl">
                    <a:srgbClr val="000000">
                      <a:alpha val="43137"/>
                    </a:srgbClr>
                  </a:outerShdw>
                </a:effectLst>
                <a:latin typeface="Symbol" pitchFamily="18" charset="2"/>
              </a:rPr>
              <a:t> </a:t>
            </a:r>
            <a:r>
              <a:rPr lang="it-IT" sz="2200" dirty="0" err="1" smtClean="0">
                <a:effectLst>
                  <a:outerShdw blurRad="38100" dist="38100" dir="2700000" algn="tl">
                    <a:srgbClr val="000000">
                      <a:alpha val="43137"/>
                    </a:srgbClr>
                  </a:outerShdw>
                </a:effectLst>
                <a:latin typeface="Symbol" pitchFamily="18" charset="2"/>
              </a:rPr>
              <a:t>frenaò</a:t>
            </a:r>
            <a:endParaRPr lang="it-IT" sz="2200" dirty="0" smtClean="0">
              <a:effectLst>
                <a:outerShdw blurRad="38100" dist="38100" dir="2700000" algn="tl">
                  <a:srgbClr val="000000">
                    <a:alpha val="43137"/>
                  </a:srgbClr>
                </a:outerShdw>
              </a:effectLst>
            </a:endParaRPr>
          </a:p>
        </p:txBody>
      </p:sp>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24944" y="1412776"/>
            <a:ext cx="2160240" cy="1143000"/>
          </a:xfrm>
        </p:spPr>
        <p:txBody>
          <a:bodyPr/>
          <a:lstStyle/>
          <a:p>
            <a:endParaRPr lang="it-IT" dirty="0"/>
          </a:p>
        </p:txBody>
      </p:sp>
      <p:sp>
        <p:nvSpPr>
          <p:cNvPr id="3" name="Segnaposto contenuto 2"/>
          <p:cNvSpPr>
            <a:spLocks noGrp="1"/>
          </p:cNvSpPr>
          <p:nvPr>
            <p:ph idx="1"/>
          </p:nvPr>
        </p:nvSpPr>
        <p:spPr>
          <a:xfrm>
            <a:off x="395536" y="1268760"/>
            <a:ext cx="8229600" cy="964704"/>
          </a:xfrm>
        </p:spPr>
        <p:txBody>
          <a:bodyPr>
            <a:normAutofit lnSpcReduction="10000"/>
          </a:bodyPr>
          <a:lstStyle/>
          <a:p>
            <a:pPr algn="ctr">
              <a:buNone/>
            </a:pPr>
            <a:r>
              <a:rPr lang="it-IT" dirty="0" smtClean="0"/>
              <a:t>	</a:t>
            </a:r>
            <a:r>
              <a:rPr lang="it-IT" sz="2800" dirty="0" smtClean="0">
                <a:solidFill>
                  <a:schemeClr val="accent2">
                    <a:lumMod val="75000"/>
                  </a:schemeClr>
                </a:solidFill>
                <a:effectLst>
                  <a:outerShdw blurRad="38100" dist="38100" dir="2700000" algn="tl">
                    <a:srgbClr val="000000">
                      <a:alpha val="43137"/>
                    </a:srgbClr>
                  </a:outerShdw>
                </a:effectLst>
                <a:latin typeface="Arial Narrow" pitchFamily="34" charset="0"/>
              </a:rPr>
              <a:t>Età classica: l’amore diventa follia, cioè se ne descrivono le conseguenze più rovinose.</a:t>
            </a:r>
            <a:endParaRPr lang="it-IT" dirty="0" smtClean="0">
              <a:solidFill>
                <a:schemeClr val="accent2">
                  <a:lumMod val="75000"/>
                </a:schemeClr>
              </a:solidFill>
              <a:effectLst>
                <a:outerShdw blurRad="38100" dist="38100" dir="2700000" algn="tl">
                  <a:srgbClr val="000000">
                    <a:alpha val="43137"/>
                  </a:srgbClr>
                </a:outerShdw>
              </a:effectLst>
              <a:latin typeface="Arial Narrow" pitchFamily="34" charset="0"/>
            </a:endParaRPr>
          </a:p>
          <a:p>
            <a:endParaRPr lang="el-GR" dirty="0" smtClean="0"/>
          </a:p>
          <a:p>
            <a:endParaRPr lang="it-IT" dirty="0"/>
          </a:p>
        </p:txBody>
      </p:sp>
      <p:sp>
        <p:nvSpPr>
          <p:cNvPr id="4" name="CasellaDiTesto 3"/>
          <p:cNvSpPr txBox="1"/>
          <p:nvPr/>
        </p:nvSpPr>
        <p:spPr>
          <a:xfrm>
            <a:off x="5148064" y="2492896"/>
            <a:ext cx="3744416" cy="3477875"/>
          </a:xfrm>
          <a:prstGeom prst="rect">
            <a:avLst/>
          </a:prstGeom>
          <a:noFill/>
        </p:spPr>
        <p:txBody>
          <a:bodyPr wrap="square" rtlCol="0">
            <a:spAutoFit/>
          </a:bodyPr>
          <a:lstStyle/>
          <a:p>
            <a:pPr algn="ctr"/>
            <a:r>
              <a:rPr lang="it-IT" sz="2000" dirty="0" smtClean="0">
                <a:latin typeface="Times New Roman" pitchFamily="18" charset="0"/>
                <a:cs typeface="Times New Roman" pitchFamily="18" charset="0"/>
              </a:rPr>
              <a:t>Ahi, mio cuore, no, non farlo! Lasciali vivere, sciagurata, risparmiali, i tuoi figli! Là, vivendo con me ti daranno gioia. Ma no, per i Demoni Inferi dell’Ade, non sarà mai che io abbandoni i miei figli all’oltraggio dei miei nemici! Comunque, devono morire: e poiché è necessario, io li ucciderò, io che li ho generati.</a:t>
            </a:r>
            <a:endParaRPr lang="it-IT" sz="2000" dirty="0">
              <a:latin typeface="Times New Roman" pitchFamily="18" charset="0"/>
              <a:cs typeface="Times New Roman" pitchFamily="18" charset="0"/>
            </a:endParaRPr>
          </a:p>
        </p:txBody>
      </p:sp>
      <p:sp>
        <p:nvSpPr>
          <p:cNvPr id="5" name="CasellaDiTesto 4"/>
          <p:cNvSpPr txBox="1"/>
          <p:nvPr/>
        </p:nvSpPr>
        <p:spPr>
          <a:xfrm>
            <a:off x="323528" y="2348880"/>
            <a:ext cx="4824536" cy="2554545"/>
          </a:xfrm>
          <a:prstGeom prst="rect">
            <a:avLst/>
          </a:prstGeom>
          <a:noFill/>
        </p:spPr>
        <p:txBody>
          <a:bodyPr wrap="square" rtlCol="0">
            <a:spAutoFit/>
          </a:bodyPr>
          <a:lstStyle/>
          <a:p>
            <a:pPr algn="ctr"/>
            <a:r>
              <a:rPr lang="el-GR" sz="2000" dirty="0" smtClean="0">
                <a:effectLst>
                  <a:outerShdw blurRad="38100" dist="38100" dir="2700000" algn="tl">
                    <a:srgbClr val="000000">
                      <a:alpha val="43137"/>
                    </a:srgbClr>
                  </a:outerShdw>
                </a:effectLst>
              </a:rPr>
              <a:t>μὴ δῆτα͵ θυμέ͵ μὴ σύ γ΄ ἐργάσῃ τάδε·</a:t>
            </a:r>
          </a:p>
          <a:p>
            <a:pPr algn="ctr"/>
            <a:r>
              <a:rPr lang="el-GR" sz="2000" dirty="0" smtClean="0">
                <a:effectLst>
                  <a:outerShdw blurRad="38100" dist="38100" dir="2700000" algn="tl">
                    <a:srgbClr val="000000">
                      <a:alpha val="43137"/>
                    </a:srgbClr>
                  </a:outerShdw>
                </a:effectLst>
              </a:rPr>
              <a:t>ἔασον αὐτούς͵ ὦ τάλαν͵ φεῖσαι τέκνων·</a:t>
            </a:r>
          </a:p>
          <a:p>
            <a:pPr algn="ctr"/>
            <a:r>
              <a:rPr lang="el-GR" sz="2000" dirty="0" smtClean="0">
                <a:effectLst>
                  <a:outerShdw blurRad="38100" dist="38100" dir="2700000" algn="tl">
                    <a:srgbClr val="000000">
                      <a:alpha val="43137"/>
                    </a:srgbClr>
                  </a:outerShdw>
                </a:effectLst>
              </a:rPr>
              <a:t>ἐκεῖ μεθ΄ ἡμῶν ζῶντες εὐφρανοῦσί σε.</a:t>
            </a:r>
          </a:p>
          <a:p>
            <a:pPr algn="ctr"/>
            <a:r>
              <a:rPr lang="el-GR" sz="2000" dirty="0" smtClean="0">
                <a:effectLst>
                  <a:outerShdw blurRad="38100" dist="38100" dir="2700000" algn="tl">
                    <a:srgbClr val="000000">
                      <a:alpha val="43137"/>
                    </a:srgbClr>
                  </a:outerShdw>
                </a:effectLst>
              </a:rPr>
              <a:t>μὰ τοὺς παρ΄ Ἅιδῃ νερτέρους ἀλάστορας͵</a:t>
            </a:r>
          </a:p>
          <a:p>
            <a:pPr algn="ctr"/>
            <a:r>
              <a:rPr lang="el-GR" sz="2000" dirty="0" smtClean="0">
                <a:effectLst>
                  <a:outerShdw blurRad="38100" dist="38100" dir="2700000" algn="tl">
                    <a:srgbClr val="000000">
                      <a:alpha val="43137"/>
                    </a:srgbClr>
                  </a:outerShdw>
                </a:effectLst>
              </a:rPr>
              <a:t>οὔτοι ποτ΄ ἔσται τοῦθ΄ ὅπως ἐχθροῖς ἐγὼ</a:t>
            </a:r>
          </a:p>
          <a:p>
            <a:pPr algn="ctr"/>
            <a:r>
              <a:rPr lang="el-GR" sz="2000" dirty="0" smtClean="0">
                <a:effectLst>
                  <a:outerShdw blurRad="38100" dist="38100" dir="2700000" algn="tl">
                    <a:srgbClr val="000000">
                      <a:alpha val="43137"/>
                    </a:srgbClr>
                  </a:outerShdw>
                </a:effectLst>
              </a:rPr>
              <a:t>παῖδας παρήσω τοὺς ἐμοὺς καθυβρίσαι.</a:t>
            </a:r>
            <a:endParaRPr lang="it-IT" sz="2000" dirty="0" smtClean="0">
              <a:effectLst>
                <a:outerShdw blurRad="38100" dist="38100" dir="2700000" algn="tl">
                  <a:srgbClr val="000000">
                    <a:alpha val="43137"/>
                  </a:srgbClr>
                </a:outerShdw>
              </a:effectLst>
            </a:endParaRPr>
          </a:p>
          <a:p>
            <a:pPr algn="ctr"/>
            <a:r>
              <a:rPr lang="el-GR" sz="2000" dirty="0" smtClean="0">
                <a:effectLst>
                  <a:outerShdw blurRad="38100" dist="38100" dir="2700000" algn="tl">
                    <a:srgbClr val="000000">
                      <a:alpha val="43137"/>
                    </a:srgbClr>
                  </a:outerShdw>
                </a:effectLst>
              </a:rPr>
              <a:t>[πάντως σφ΄ ἀνάγκη κατθανεῖν· ἐπεὶ δὲ χρή͵</a:t>
            </a:r>
          </a:p>
          <a:p>
            <a:pPr algn="ctr"/>
            <a:r>
              <a:rPr lang="el-GR" sz="2000" dirty="0" smtClean="0">
                <a:effectLst>
                  <a:outerShdw blurRad="38100" dist="38100" dir="2700000" algn="tl">
                    <a:srgbClr val="000000">
                      <a:alpha val="43137"/>
                    </a:srgbClr>
                  </a:outerShdw>
                </a:effectLst>
              </a:rPr>
              <a:t>ἡμεῖς κτενοῦμεν οἵπερ ἐξεφύσαμεν.]</a:t>
            </a:r>
          </a:p>
        </p:txBody>
      </p:sp>
      <p:sp>
        <p:nvSpPr>
          <p:cNvPr id="6" name="CasellaDiTesto 5"/>
          <p:cNvSpPr txBox="1"/>
          <p:nvPr/>
        </p:nvSpPr>
        <p:spPr>
          <a:xfrm>
            <a:off x="2843808" y="5157192"/>
            <a:ext cx="2376264" cy="369332"/>
          </a:xfrm>
          <a:prstGeom prst="rect">
            <a:avLst/>
          </a:prstGeom>
          <a:noFill/>
        </p:spPr>
        <p:txBody>
          <a:bodyPr wrap="square" rtlCol="0">
            <a:spAutoFit/>
          </a:bodyPr>
          <a:lstStyle/>
          <a:p>
            <a:r>
              <a:rPr lang="it-IT" dirty="0" smtClean="0">
                <a:solidFill>
                  <a:schemeClr val="accent2">
                    <a:lumMod val="75000"/>
                  </a:schemeClr>
                </a:solidFill>
                <a:effectLst>
                  <a:outerShdw blurRad="38100" dist="38100" dir="2700000" algn="tl">
                    <a:srgbClr val="000000">
                      <a:alpha val="43137"/>
                    </a:srgbClr>
                  </a:outerShdw>
                </a:effectLst>
                <a:latin typeface="Arial Narrow" pitchFamily="34" charset="0"/>
              </a:rPr>
              <a:t>[Euripide, “Medea”]</a:t>
            </a:r>
            <a:endParaRPr lang="it-IT" dirty="0">
              <a:solidFill>
                <a:schemeClr val="accent2">
                  <a:lumMod val="75000"/>
                </a:schemeClr>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08920" y="1988840"/>
            <a:ext cx="1450504" cy="1143000"/>
          </a:xfrm>
        </p:spPr>
        <p:txBody>
          <a:bodyPr/>
          <a:lstStyle/>
          <a:p>
            <a:endParaRPr lang="it-IT" dirty="0"/>
          </a:p>
        </p:txBody>
      </p:sp>
      <p:sp>
        <p:nvSpPr>
          <p:cNvPr id="3" name="Segnaposto contenuto 2"/>
          <p:cNvSpPr>
            <a:spLocks noGrp="1"/>
          </p:cNvSpPr>
          <p:nvPr>
            <p:ph idx="1"/>
          </p:nvPr>
        </p:nvSpPr>
        <p:spPr>
          <a:xfrm>
            <a:off x="323528" y="1124744"/>
            <a:ext cx="8229600" cy="4525963"/>
          </a:xfrm>
        </p:spPr>
        <p:txBody>
          <a:bodyPr>
            <a:normAutofit lnSpcReduction="10000"/>
          </a:bodyPr>
          <a:lstStyle/>
          <a:p>
            <a:pPr algn="ctr">
              <a:buNone/>
            </a:pPr>
            <a:r>
              <a:rPr lang="it-IT" dirty="0" smtClean="0"/>
              <a:t>	</a:t>
            </a:r>
            <a:r>
              <a:rPr lang="it-IT" sz="2400" dirty="0" smtClean="0">
                <a:latin typeface="Times New Roman" pitchFamily="18" charset="0"/>
                <a:cs typeface="Times New Roman" pitchFamily="18" charset="0"/>
              </a:rPr>
              <a:t>Età ellenistica: la letteratura si rivolge con particolare attenzione all’amore. In età alessandrina prevale l’interesse per l’esperienza dell’uomo nella sua sfera del privato e del quotidiano e per l’indagine psicologica dei suoi sentimenti. Nella stessa epoca si sviluppano diversi generi di poesia (elegia, epigramma, mimo..). È stato un argomento particolarmente visitato dall’epigramma da poeti come </a:t>
            </a:r>
            <a:r>
              <a:rPr lang="it-IT" sz="2400" dirty="0" err="1" smtClean="0">
                <a:latin typeface="Times New Roman" pitchFamily="18" charset="0"/>
                <a:cs typeface="Times New Roman" pitchFamily="18" charset="0"/>
              </a:rPr>
              <a:t>Callimaco</a:t>
            </a:r>
            <a:r>
              <a:rPr lang="it-IT" sz="2400" dirty="0" smtClean="0">
                <a:latin typeface="Times New Roman" pitchFamily="18" charset="0"/>
                <a:cs typeface="Times New Roman" pitchFamily="18" charset="0"/>
              </a:rPr>
              <a:t>. Nonostante ciò è un tema ricorrente anche in altri generi, in particolar modo per il nuovo interesse dei poeti per la figura femminile, con i suoi turbamenti e le sue paure, che ora è protagonista di molte opere letterarie, come il mimo di </a:t>
            </a:r>
            <a:r>
              <a:rPr lang="it-IT" sz="2400" dirty="0" err="1" smtClean="0">
                <a:latin typeface="Times New Roman" pitchFamily="18" charset="0"/>
                <a:cs typeface="Times New Roman" pitchFamily="18" charset="0"/>
              </a:rPr>
              <a:t>Teocrito</a:t>
            </a:r>
            <a:r>
              <a:rPr lang="it-IT" sz="2400" dirty="0" smtClean="0">
                <a:latin typeface="Times New Roman" pitchFamily="18" charset="0"/>
                <a:cs typeface="Times New Roman" pitchFamily="18" charset="0"/>
              </a:rPr>
              <a:t> (Incantatrice) e il poema epico di Apollonio Rodio (Medea, Argonautiche).</a:t>
            </a:r>
            <a:endParaRPr lang="it-IT"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0"/>
            <a:ext cx="7128792" cy="1143000"/>
          </a:xfrm>
        </p:spPr>
        <p:txBody>
          <a:bodyPr>
            <a:normAutofit/>
          </a:bodyPr>
          <a:lstStyle/>
          <a:p>
            <a:pPr algn="l"/>
            <a:r>
              <a:rPr lang="el-GR" b="1" dirty="0" smtClean="0"/>
              <a:t>              </a:t>
            </a:r>
            <a:r>
              <a:rPr lang="it-IT" sz="3600" b="1" dirty="0" smtClean="0">
                <a:solidFill>
                  <a:schemeClr val="bg1"/>
                </a:solidFill>
                <a:effectLst>
                  <a:outerShdw blurRad="38100" dist="38100" dir="2700000" algn="tl">
                    <a:srgbClr val="000000">
                      <a:alpha val="43137"/>
                    </a:srgbClr>
                  </a:outerShdw>
                </a:effectLst>
                <a:latin typeface="Castellar" pitchFamily="18" charset="0"/>
              </a:rPr>
              <a:t>La nascita di </a:t>
            </a:r>
            <a:r>
              <a:rPr lang="el-GR" sz="3600" b="1" dirty="0" smtClean="0">
                <a:solidFill>
                  <a:schemeClr val="bg1"/>
                </a:solidFill>
                <a:effectLst>
                  <a:outerShdw blurRad="38100" dist="38100" dir="2700000" algn="tl">
                    <a:srgbClr val="000000">
                      <a:alpha val="43137"/>
                    </a:srgbClr>
                  </a:outerShdw>
                </a:effectLst>
              </a:rPr>
              <a:t>Ερως</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395536" y="1124744"/>
            <a:ext cx="8229600" cy="5257800"/>
          </a:xfrm>
        </p:spPr>
        <p:txBody>
          <a:bodyPr>
            <a:normAutofit/>
          </a:bodyPr>
          <a:lstStyle/>
          <a:p>
            <a:pPr algn="ctr">
              <a:buNone/>
            </a:pPr>
            <a:r>
              <a:rPr lang="it-IT" sz="2000" dirty="0" smtClean="0"/>
              <a:t>	</a:t>
            </a:r>
            <a:r>
              <a:rPr lang="it-IT" sz="2000" dirty="0" smtClean="0">
                <a:latin typeface="Times New Roman" pitchFamily="18" charset="0"/>
                <a:cs typeface="Times New Roman" pitchFamily="18" charset="0"/>
              </a:rPr>
              <a:t>La nascita di questa divinità ci viene spiegata da Platone in un passo del “Simposio”.</a:t>
            </a:r>
          </a:p>
          <a:p>
            <a:pPr algn="ctr">
              <a:buNone/>
            </a:pPr>
            <a:r>
              <a:rPr lang="it-IT" sz="2000" dirty="0" smtClean="0">
                <a:latin typeface="Times New Roman" pitchFamily="18" charset="0"/>
                <a:cs typeface="Times New Roman" pitchFamily="18" charset="0"/>
              </a:rPr>
              <a:t>	Quando nacque Afrodite gli dei si riunirono per far festa e </a:t>
            </a:r>
            <a:r>
              <a:rPr lang="el-GR" sz="2000" dirty="0" smtClean="0">
                <a:latin typeface="Times New Roman" pitchFamily="18" charset="0"/>
                <a:cs typeface="Times New Roman" pitchFamily="18" charset="0"/>
              </a:rPr>
              <a:t>Πορος</a:t>
            </a:r>
            <a:r>
              <a:rPr lang="it-IT" sz="2000" dirty="0" smtClean="0">
                <a:latin typeface="Times New Roman" pitchFamily="18" charset="0"/>
                <a:cs typeface="Times New Roman" pitchFamily="18" charset="0"/>
              </a:rPr>
              <a:t> si ubriacò col nettare e si accosciò nel giardino di Zeus. Nel frattempo arrivò </a:t>
            </a:r>
            <a:r>
              <a:rPr lang="el-GR" sz="2000" dirty="0" smtClean="0">
                <a:latin typeface="Times New Roman" pitchFamily="18" charset="0"/>
                <a:cs typeface="Times New Roman" pitchFamily="18" charset="0"/>
              </a:rPr>
              <a:t>Πενια</a:t>
            </a:r>
            <a:r>
              <a:rPr lang="it-IT" sz="2000" dirty="0" smtClean="0">
                <a:latin typeface="Times New Roman" pitchFamily="18" charset="0"/>
                <a:cs typeface="Times New Roman" pitchFamily="18" charset="0"/>
              </a:rPr>
              <a:t> per elemosinare dato il sontuoso banchetto. Vedendo il dio in quelle condizioni , a causa della povertà di risorse , tramò di aver un figlio insieme a lui e così sdraiandosi vicino rimase incinta. </a:t>
            </a:r>
          </a:p>
          <a:p>
            <a:pPr algn="ctr">
              <a:buNone/>
            </a:pPr>
            <a:r>
              <a:rPr lang="it-IT" sz="2000" dirty="0" smtClean="0">
                <a:latin typeface="Times New Roman" pitchFamily="18" charset="0"/>
                <a:cs typeface="Times New Roman" pitchFamily="18" charset="0"/>
              </a:rPr>
              <a:t>	Per questo </a:t>
            </a:r>
            <a:r>
              <a:rPr lang="el-GR" sz="2000" dirty="0" smtClean="0">
                <a:latin typeface="Times New Roman" pitchFamily="18" charset="0"/>
                <a:cs typeface="Times New Roman" pitchFamily="18" charset="0"/>
              </a:rPr>
              <a:t>Ερως </a:t>
            </a:r>
            <a:r>
              <a:rPr lang="it-IT" sz="2000" dirty="0" smtClean="0">
                <a:latin typeface="Times New Roman" pitchFamily="18" charset="0"/>
                <a:cs typeface="Times New Roman" pitchFamily="18" charset="0"/>
              </a:rPr>
              <a:t>è ministro e compagno di Afrodite, poiché è stato concepito lo stesso giorno della nascita della dea ed amante della bellezza.</a:t>
            </a:r>
          </a:p>
          <a:p>
            <a:pPr algn="ctr">
              <a:buNone/>
            </a:pPr>
            <a:endParaRPr lang="it-IT" sz="2000" dirty="0"/>
          </a:p>
          <a:p>
            <a:pPr algn="ctr">
              <a:buNone/>
            </a:pPr>
            <a:r>
              <a:rPr lang="it-IT" sz="2000" dirty="0" smtClean="0">
                <a:effectLst>
                  <a:outerShdw blurRad="38100" dist="38100" dir="2700000" algn="tl">
                    <a:srgbClr val="000000">
                      <a:alpha val="43137"/>
                    </a:srgbClr>
                  </a:outerShdw>
                </a:effectLst>
              </a:rPr>
              <a:t>“</a:t>
            </a:r>
            <a:r>
              <a:rPr lang="el-GR" sz="2000" dirty="0" smtClean="0">
                <a:effectLst>
                  <a:outerShdw blurRad="38100" dist="38100" dir="2700000" algn="tl">
                    <a:srgbClr val="000000">
                      <a:alpha val="43137"/>
                    </a:srgbClr>
                  </a:outerShdw>
                </a:effectLst>
              </a:rPr>
              <a:t>Η ουν Πενια επιβουλευουσα δια την αυτης αποριαν παιδιον ποιησασθαι εκ του Πορου, κατακλινεται τε παρ</a:t>
            </a:r>
            <a:r>
              <a:rPr lang="it-IT" sz="2000" dirty="0" smtClean="0">
                <a:effectLst>
                  <a:outerShdw blurRad="38100" dist="38100" dir="2700000" algn="tl">
                    <a:srgbClr val="000000">
                      <a:alpha val="43137"/>
                    </a:srgbClr>
                  </a:outerShdw>
                </a:effectLst>
              </a:rPr>
              <a:t>’</a:t>
            </a:r>
            <a:r>
              <a:rPr lang="el-GR" sz="2000" dirty="0" smtClean="0">
                <a:effectLst>
                  <a:outerShdw blurRad="38100" dist="38100" dir="2700000" algn="tl">
                    <a:srgbClr val="000000">
                      <a:alpha val="43137"/>
                    </a:srgbClr>
                  </a:outerShdw>
                </a:effectLst>
              </a:rPr>
              <a:t>αυτω και εκυησε τον Ερωτα.</a:t>
            </a:r>
            <a:r>
              <a:rPr lang="it-IT" sz="2000" dirty="0" smtClean="0">
                <a:effectLst>
                  <a:outerShdw blurRad="38100" dist="38100" dir="2700000" algn="tl">
                    <a:srgbClr val="000000">
                      <a:alpha val="43137"/>
                    </a:srgbClr>
                  </a:outerShdw>
                </a:effectLst>
              </a:rPr>
              <a:t>” </a:t>
            </a:r>
          </a:p>
          <a:p>
            <a:pPr algn="ctr">
              <a:buNone/>
            </a:pPr>
            <a:r>
              <a:rPr lang="it-IT" sz="2000" dirty="0" smtClean="0">
                <a:latin typeface="Times New Roman" pitchFamily="18" charset="0"/>
                <a:cs typeface="Times New Roman" pitchFamily="18" charset="0"/>
              </a:rPr>
              <a:t>(Socrate, Simposio)</a:t>
            </a:r>
          </a:p>
          <a:p>
            <a:pPr algn="ctr">
              <a:buNone/>
            </a:pPr>
            <a:r>
              <a:rPr lang="it-IT" sz="2000" dirty="0" smtClean="0">
                <a:latin typeface="Times New Roman" pitchFamily="18" charset="0"/>
                <a:cs typeface="Times New Roman" pitchFamily="18" charset="0"/>
              </a:rPr>
              <a:t>	Allora </a:t>
            </a:r>
            <a:r>
              <a:rPr lang="it-IT" sz="2000" dirty="0" err="1" smtClean="0">
                <a:latin typeface="Times New Roman" pitchFamily="18" charset="0"/>
                <a:cs typeface="Times New Roman" pitchFamily="18" charset="0"/>
              </a:rPr>
              <a:t>Penia</a:t>
            </a:r>
            <a:r>
              <a:rPr lang="it-IT" sz="2000" dirty="0" smtClean="0">
                <a:latin typeface="Times New Roman" pitchFamily="18" charset="0"/>
                <a:cs typeface="Times New Roman" pitchFamily="18" charset="0"/>
              </a:rPr>
              <a:t> tramando di avere un figlio da </a:t>
            </a:r>
            <a:r>
              <a:rPr lang="it-IT" sz="2000" dirty="0" err="1" smtClean="0">
                <a:latin typeface="Times New Roman" pitchFamily="18" charset="0"/>
                <a:cs typeface="Times New Roman" pitchFamily="18" charset="0"/>
              </a:rPr>
              <a:t>Poros</a:t>
            </a:r>
            <a:r>
              <a:rPr lang="it-IT" sz="2000" dirty="0" smtClean="0">
                <a:latin typeface="Times New Roman" pitchFamily="18" charset="0"/>
                <a:cs typeface="Times New Roman" pitchFamily="18" charset="0"/>
              </a:rPr>
              <a:t> a causa della mancanza di risorse si sdraiò accanto a lui e generò Eros.</a:t>
            </a:r>
          </a:p>
          <a:p>
            <a:pPr algn="ctr">
              <a:buNone/>
            </a:pPr>
            <a:endParaRPr lang="it-IT" sz="2000" dirty="0" smtClean="0"/>
          </a:p>
          <a:p>
            <a:pPr algn="ctr">
              <a:buNone/>
            </a:pPr>
            <a:endParaRPr lang="it-IT" sz="2000" dirty="0"/>
          </a:p>
        </p:txBody>
      </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844824"/>
            <a:ext cx="3816424" cy="2800767"/>
          </a:xfrm>
          <a:prstGeom prst="rect">
            <a:avLst/>
          </a:prstGeom>
          <a:noFill/>
        </p:spPr>
        <p:txBody>
          <a:bodyPr wrap="square" rtlCol="0">
            <a:spAutoFit/>
          </a:bodyPr>
          <a:lstStyle/>
          <a:p>
            <a:pPr algn="ctr"/>
            <a:r>
              <a:rPr lang="el-GR" sz="2200" dirty="0" smtClean="0">
                <a:effectLst>
                  <a:outerShdw blurRad="38100" dist="38100" dir="2700000" algn="tl">
                    <a:srgbClr val="000000">
                      <a:alpha val="43137"/>
                    </a:srgbClr>
                  </a:outerShdw>
                </a:effectLst>
              </a:rPr>
              <a:t>φῆ δέ οἱ ἄλλοτε μὲν θελκτήρια φάρμακα ταύρων</a:t>
            </a:r>
          </a:p>
          <a:p>
            <a:pPr algn="ctr"/>
            <a:r>
              <a:rPr lang="el-GR" sz="2200" dirty="0" smtClean="0">
                <a:effectLst>
                  <a:outerShdw blurRad="38100" dist="38100" dir="2700000" algn="tl">
                    <a:srgbClr val="000000">
                      <a:alpha val="43137"/>
                    </a:srgbClr>
                  </a:outerShdw>
                </a:effectLst>
              </a:rPr>
              <a:t>δωσέμεν· ἄλλοτε δ' οὔτι, καταφθεῖσθαι δὲ καὶ αὐτή·</a:t>
            </a:r>
          </a:p>
          <a:p>
            <a:pPr algn="ctr"/>
            <a:r>
              <a:rPr lang="el-GR" sz="2200" dirty="0" smtClean="0">
                <a:effectLst>
                  <a:outerShdw blurRad="38100" dist="38100" dir="2700000" algn="tl">
                    <a:srgbClr val="000000">
                      <a:alpha val="43137"/>
                    </a:srgbClr>
                  </a:outerShdw>
                </a:effectLst>
              </a:rPr>
              <a:t>αὐτίκα δ' οὔτ' αὐτὴ θανέειν, οὐ φάρμακα δώσειν</a:t>
            </a:r>
            <a:r>
              <a:rPr lang="it-IT" sz="2200" dirty="0" smtClean="0">
                <a:effectLst>
                  <a:outerShdw blurRad="38100" dist="38100" dir="2700000" algn="tl">
                    <a:srgbClr val="000000">
                      <a:alpha val="43137"/>
                    </a:srgbClr>
                  </a:outerShdw>
                </a:effectLst>
              </a:rPr>
              <a:t>,</a:t>
            </a:r>
          </a:p>
          <a:p>
            <a:pPr algn="ctr"/>
            <a:r>
              <a:rPr lang="el-GR" sz="2200" dirty="0" smtClean="0">
                <a:effectLst>
                  <a:outerShdw blurRad="38100" dist="38100" dir="2700000" algn="tl">
                    <a:srgbClr val="000000">
                      <a:alpha val="43137"/>
                    </a:srgbClr>
                  </a:outerShdw>
                </a:effectLst>
              </a:rPr>
              <a:t>ἀλλ' αὔτως εὔκηλος ἑὴν ὀτλησέμεν ἄτην.</a:t>
            </a:r>
            <a:endParaRPr lang="el-GR" sz="2200" dirty="0">
              <a:effectLst>
                <a:outerShdw blurRad="38100" dist="38100" dir="2700000" algn="tl">
                  <a:srgbClr val="000000">
                    <a:alpha val="43137"/>
                  </a:srgbClr>
                </a:outerShdw>
              </a:effectLst>
            </a:endParaRPr>
          </a:p>
        </p:txBody>
      </p:sp>
      <p:sp>
        <p:nvSpPr>
          <p:cNvPr id="3" name="CasellaDiTesto 2"/>
          <p:cNvSpPr txBox="1"/>
          <p:nvPr/>
        </p:nvSpPr>
        <p:spPr>
          <a:xfrm>
            <a:off x="4283968" y="1844824"/>
            <a:ext cx="4392488" cy="2123658"/>
          </a:xfrm>
          <a:prstGeom prst="rect">
            <a:avLst/>
          </a:prstGeom>
          <a:noFill/>
        </p:spPr>
        <p:txBody>
          <a:bodyPr wrap="square" rtlCol="0">
            <a:spAutoFit/>
          </a:bodyPr>
          <a:lstStyle/>
          <a:p>
            <a:pPr algn="ctr"/>
            <a:r>
              <a:rPr lang="it-IT" sz="2200" dirty="0" smtClean="0">
                <a:latin typeface="Times New Roman" pitchFamily="18" charset="0"/>
                <a:cs typeface="Times New Roman" pitchFamily="18" charset="0"/>
              </a:rPr>
              <a:t>E in un momento si diceva si dargli il rimedio fatato e poi di non darglielo; anzi, morire anche lei, e ancora poi di non darglielo, ma neppure morire: restare ferma, e affrontare la propria sventura.</a:t>
            </a:r>
            <a:endParaRPr lang="it-IT" sz="2200" dirty="0">
              <a:latin typeface="Times New Roman" pitchFamily="18" charset="0"/>
              <a:cs typeface="Times New Roman" pitchFamily="18" charset="0"/>
            </a:endParaRPr>
          </a:p>
        </p:txBody>
      </p:sp>
      <p:sp>
        <p:nvSpPr>
          <p:cNvPr id="4" name="CasellaDiTesto 3"/>
          <p:cNvSpPr txBox="1"/>
          <p:nvPr/>
        </p:nvSpPr>
        <p:spPr>
          <a:xfrm>
            <a:off x="3995936" y="4005064"/>
            <a:ext cx="4320480" cy="369332"/>
          </a:xfrm>
          <a:prstGeom prst="rect">
            <a:avLst/>
          </a:prstGeom>
          <a:noFill/>
        </p:spPr>
        <p:txBody>
          <a:bodyPr wrap="square" rtlCol="0">
            <a:spAutoFit/>
          </a:bodyPr>
          <a:lstStyle/>
          <a:p>
            <a:r>
              <a:rPr lang="it-IT" dirty="0" smtClean="0">
                <a:solidFill>
                  <a:schemeClr val="accent2">
                    <a:lumMod val="75000"/>
                  </a:schemeClr>
                </a:solidFill>
                <a:effectLst>
                  <a:outerShdw blurRad="38100" dist="38100" dir="2700000" algn="tl">
                    <a:srgbClr val="000000">
                      <a:alpha val="43137"/>
                    </a:srgbClr>
                  </a:outerShdw>
                </a:effectLst>
                <a:latin typeface="Arial Narrow" pitchFamily="34" charset="0"/>
              </a:rPr>
              <a:t>[Apollonio Rodio, “Le Argonautiche”]</a:t>
            </a:r>
            <a:endParaRPr lang="it-IT" dirty="0">
              <a:solidFill>
                <a:schemeClr val="accent2">
                  <a:lumMod val="75000"/>
                </a:schemeClr>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8229600" cy="1143000"/>
          </a:xfrm>
        </p:spPr>
        <p:txBody>
          <a:bodyPr>
            <a:normAutofit fontScale="90000"/>
          </a:bodyPr>
          <a:lstStyle/>
          <a:p>
            <a:r>
              <a:rPr lang="it-IT" b="1" dirty="0" smtClean="0">
                <a:solidFill>
                  <a:schemeClr val="bg1"/>
                </a:solidFill>
                <a:effectLst>
                  <a:outerShdw blurRad="38100" dist="38100" dir="2700000" algn="tl">
                    <a:srgbClr val="000000">
                      <a:alpha val="43137"/>
                    </a:srgbClr>
                  </a:outerShdw>
                </a:effectLst>
                <a:latin typeface="Castellar" pitchFamily="18" charset="0"/>
              </a:rPr>
              <a:t>La vita matrimoniale delle donne</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179512" y="1556792"/>
            <a:ext cx="8229600" cy="2044824"/>
          </a:xfrm>
        </p:spPr>
        <p:txBody>
          <a:bodyPr/>
          <a:lstStyle/>
          <a:p>
            <a:pPr algn="ctr">
              <a:buNone/>
            </a:pPr>
            <a:r>
              <a:rPr lang="it-IT" dirty="0" smtClean="0"/>
              <a:t>	</a:t>
            </a:r>
            <a:r>
              <a:rPr lang="it-IT" sz="2400" dirty="0" smtClean="0">
                <a:latin typeface="Times New Roman" pitchFamily="18" charset="0"/>
                <a:cs typeface="Times New Roman" pitchFamily="18" charset="0"/>
              </a:rPr>
              <a:t>Le donne non sono mai state libere di scegliere chi sposare in base ai loro sentimenti, a ciò che provavano. Questo perché appena raggiunta l’età per sposarsi il padre le assegnava ad un uomo, spesso benestante, in modo che la ragazza non avesse problemi economici in seguito.</a:t>
            </a:r>
            <a:endParaRPr lang="it-IT" sz="2400" dirty="0">
              <a:latin typeface="Times New Roman" pitchFamily="18" charset="0"/>
              <a:cs typeface="Times New Roman" pitchFamily="18" charset="0"/>
            </a:endParaRPr>
          </a:p>
        </p:txBody>
      </p:sp>
      <p:sp>
        <p:nvSpPr>
          <p:cNvPr id="5" name="CasellaDiTesto 4"/>
          <p:cNvSpPr txBox="1"/>
          <p:nvPr/>
        </p:nvSpPr>
        <p:spPr>
          <a:xfrm>
            <a:off x="2123728" y="3789040"/>
            <a:ext cx="6804248" cy="2308324"/>
          </a:xfrm>
          <a:prstGeom prst="rect">
            <a:avLst/>
          </a:prstGeom>
          <a:noFill/>
        </p:spPr>
        <p:txBody>
          <a:bodyPr wrap="square" rtlCol="0">
            <a:spAutoFit/>
          </a:bodyPr>
          <a:lstStyle/>
          <a:p>
            <a:pPr algn="ctr"/>
            <a:r>
              <a:rPr lang="it-IT" sz="2400" dirty="0" smtClean="0">
                <a:latin typeface="Times New Roman" pitchFamily="18" charset="0"/>
                <a:cs typeface="Times New Roman" pitchFamily="18" charset="0"/>
              </a:rPr>
              <a:t>In base alla ricchezza della famiglia, la donna poteva svolgere due diversi compiti: </a:t>
            </a:r>
          </a:p>
          <a:p>
            <a:pPr algn="ctr">
              <a:buFont typeface="Arial" pitchFamily="34" charset="0"/>
              <a:buChar char="•"/>
            </a:pPr>
            <a:r>
              <a:rPr lang="it-IT" sz="2400" dirty="0" smtClean="0">
                <a:latin typeface="Times New Roman" pitchFamily="18" charset="0"/>
                <a:cs typeface="Times New Roman" pitchFamily="18" charset="0"/>
              </a:rPr>
              <a:t>Se era ricca, doveva accudire i figli e controllare il lavoro degli schiavi domestici</a:t>
            </a:r>
          </a:p>
          <a:p>
            <a:pPr algn="ctr">
              <a:buFont typeface="Arial" pitchFamily="34" charset="0"/>
              <a:buChar char="•"/>
            </a:pPr>
            <a:r>
              <a:rPr lang="it-IT" sz="2400" dirty="0" smtClean="0">
                <a:latin typeface="Times New Roman" pitchFamily="18" charset="0"/>
                <a:cs typeface="Times New Roman" pitchFamily="18" charset="0"/>
              </a:rPr>
              <a:t>Se era povera, doveva occuparsi delle mansioni domestiche e crescere i bambini.</a:t>
            </a:r>
            <a:endParaRPr lang="it-IT" sz="24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1052736"/>
            <a:ext cx="7776864" cy="4401205"/>
          </a:xfrm>
          <a:prstGeom prst="rect">
            <a:avLst/>
          </a:prstGeom>
          <a:noFill/>
        </p:spPr>
        <p:txBody>
          <a:bodyPr wrap="square" rtlCol="0">
            <a:spAutoFit/>
          </a:bodyPr>
          <a:lstStyle/>
          <a:p>
            <a:pPr algn="ctr"/>
            <a:r>
              <a:rPr lang="it-IT" sz="2800" dirty="0" smtClean="0">
                <a:latin typeface="Times New Roman" pitchFamily="18" charset="0"/>
                <a:cs typeface="Times New Roman" pitchFamily="18" charset="0"/>
              </a:rPr>
              <a:t>Gli uomini avevano la possibilità di espletare la loro sessualità non solo all’interno delle loro mura domestiche, ma anche all’esterno. Ciò poteva accadere con tre “categorie” di donne: </a:t>
            </a:r>
          </a:p>
          <a:p>
            <a:pPr algn="ctr">
              <a:buFont typeface="Arial" pitchFamily="34" charset="0"/>
              <a:buChar char="•"/>
            </a:pPr>
            <a:r>
              <a:rPr lang="it-IT" sz="2800" dirty="0" smtClean="0">
                <a:latin typeface="Times New Roman" pitchFamily="18" charset="0"/>
                <a:cs typeface="Times New Roman" pitchFamily="18" charset="0"/>
              </a:rPr>
              <a:t> </a:t>
            </a:r>
            <a:r>
              <a:rPr lang="it-IT" sz="2800" dirty="0" err="1" smtClean="0">
                <a:effectLst>
                  <a:outerShdw blurRad="38100" dist="38100" dir="2700000" algn="tl">
                    <a:srgbClr val="000000">
                      <a:alpha val="43137"/>
                    </a:srgbClr>
                  </a:outerShdw>
                </a:effectLst>
                <a:latin typeface="Symbol" pitchFamily="18" charset="2"/>
                <a:cs typeface="Times New Roman" pitchFamily="18" charset="0"/>
              </a:rPr>
              <a:t>Pallakh</a:t>
            </a:r>
            <a:r>
              <a:rPr lang="it-IT" sz="2800" dirty="0" smtClean="0">
                <a:latin typeface="Times New Roman" pitchFamily="18" charset="0"/>
                <a:cs typeface="Times New Roman" pitchFamily="18" charset="0"/>
              </a:rPr>
              <a:t>: erano concubine semplici;</a:t>
            </a:r>
          </a:p>
          <a:p>
            <a:pPr algn="ctr">
              <a:buFont typeface="Arial" pitchFamily="34" charset="0"/>
              <a:buChar char="•"/>
            </a:pPr>
            <a:r>
              <a:rPr lang="it-IT" sz="2800" dirty="0" smtClean="0">
                <a:latin typeface="Times New Roman" pitchFamily="18" charset="0"/>
                <a:cs typeface="Times New Roman" pitchFamily="18" charset="0"/>
              </a:rPr>
              <a:t> </a:t>
            </a:r>
            <a:r>
              <a:rPr lang="it-IT" sz="2800" dirty="0" err="1" smtClean="0">
                <a:effectLst>
                  <a:outerShdw blurRad="38100" dist="38100" dir="2700000" algn="tl">
                    <a:srgbClr val="000000">
                      <a:alpha val="43137"/>
                    </a:srgbClr>
                  </a:outerShdw>
                </a:effectLst>
                <a:latin typeface="Symbol" pitchFamily="18" charset="2"/>
                <a:cs typeface="Times New Roman" pitchFamily="18" charset="0"/>
              </a:rPr>
              <a:t>Etaira</a:t>
            </a:r>
            <a:r>
              <a:rPr lang="it-IT" sz="2800" dirty="0" smtClean="0">
                <a:latin typeface="Times New Roman" pitchFamily="18" charset="0"/>
                <a:cs typeface="Times New Roman" pitchFamily="18" charset="0"/>
              </a:rPr>
              <a:t>: queste donne erano anche belle, colte ed affascinanti. La storia ci ha tramandato la tradizione di una etera ricordata per essere stata l’amante del governatore di Atene Pericle, </a:t>
            </a:r>
            <a:r>
              <a:rPr lang="it-IT" sz="2800" dirty="0" err="1" smtClean="0">
                <a:latin typeface="Times New Roman" pitchFamily="18" charset="0"/>
                <a:cs typeface="Times New Roman" pitchFamily="18" charset="0"/>
              </a:rPr>
              <a:t>Aspasia</a:t>
            </a:r>
            <a:r>
              <a:rPr lang="it-IT" sz="2800" dirty="0" smtClean="0">
                <a:latin typeface="Times New Roman" pitchFamily="18" charset="0"/>
                <a:cs typeface="Times New Roman" pitchFamily="18" charset="0"/>
              </a:rPr>
              <a:t>.</a:t>
            </a:r>
          </a:p>
          <a:p>
            <a:pPr algn="ctr">
              <a:buFont typeface="Arial" pitchFamily="34" charset="0"/>
              <a:buChar char="•"/>
            </a:pPr>
            <a:r>
              <a:rPr lang="it-IT" sz="2800" dirty="0" smtClean="0">
                <a:latin typeface="Times New Roman" pitchFamily="18" charset="0"/>
                <a:cs typeface="Times New Roman" pitchFamily="18" charset="0"/>
              </a:rPr>
              <a:t> </a:t>
            </a:r>
            <a:r>
              <a:rPr lang="it-IT" sz="2800" dirty="0" err="1" smtClean="0">
                <a:effectLst>
                  <a:outerShdw blurRad="38100" dist="38100" dir="2700000" algn="tl">
                    <a:srgbClr val="000000">
                      <a:alpha val="43137"/>
                    </a:srgbClr>
                  </a:outerShdw>
                </a:effectLst>
                <a:latin typeface="Symbol" pitchFamily="18" charset="2"/>
                <a:cs typeface="Times New Roman" pitchFamily="18" charset="0"/>
              </a:rPr>
              <a:t>Pornh</a:t>
            </a:r>
            <a:r>
              <a:rPr lang="it-IT" sz="2800" dirty="0" smtClean="0">
                <a:latin typeface="Times New Roman" pitchFamily="18" charset="0"/>
                <a:cs typeface="Times New Roman" pitchFamily="18" charset="0"/>
              </a:rPr>
              <a:t>: erano prostitute di mestiere.</a:t>
            </a:r>
            <a:endParaRPr lang="it-IT" sz="28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Autofit/>
          </a:bodyPr>
          <a:lstStyle/>
          <a:p>
            <a:r>
              <a:rPr lang="it-IT" sz="3200" b="1" dirty="0" smtClean="0">
                <a:solidFill>
                  <a:schemeClr val="bg1"/>
                </a:solidFill>
                <a:effectLst>
                  <a:outerShdw blurRad="38100" dist="38100" dir="2700000" algn="tl">
                    <a:srgbClr val="000000">
                      <a:alpha val="43137"/>
                    </a:srgbClr>
                  </a:outerShdw>
                </a:effectLst>
                <a:latin typeface="Castellar" pitchFamily="18" charset="0"/>
              </a:rPr>
              <a:t>Matrimonio nel mondo greco</a:t>
            </a:r>
            <a:endParaRPr lang="it-IT" sz="3200"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324544" y="836712"/>
            <a:ext cx="6347048" cy="3124944"/>
          </a:xfrm>
        </p:spPr>
        <p:txBody>
          <a:bodyPr>
            <a:noAutofit/>
          </a:bodyPr>
          <a:lstStyle/>
          <a:p>
            <a:pPr>
              <a:buNone/>
            </a:pPr>
            <a:r>
              <a:rPr lang="it-IT" sz="2200" dirty="0" smtClean="0"/>
              <a:t>	</a:t>
            </a:r>
            <a:r>
              <a:rPr lang="it-IT" sz="2000" dirty="0" smtClean="0">
                <a:latin typeface="Times New Roman" pitchFamily="18" charset="0"/>
                <a:cs typeface="Times New Roman" pitchFamily="18" charset="0"/>
              </a:rPr>
              <a:t>Il matrimonio nell'antica Grecia serviva ad incoraggiare l'assunzione delle proprie responsabilità nei rapporti personali. I matrimoni erano di solito organizzati dai genitori. Ogni città era politicamente indipendente, con proprie leggi che riguardavano il matrimonio. Perché il matrimonio fosse legale, il padre o il tutore della donna doveva concedere il permesso, ad un maschio adatto, di sposare la propria figlia. I matrimoni venivano celebrati prevalentemente nei mesi invernali.</a:t>
            </a:r>
            <a:endParaRPr lang="it-IT" sz="2000" dirty="0">
              <a:latin typeface="Times New Roman" pitchFamily="18" charset="0"/>
              <a:cs typeface="Times New Roman" pitchFamily="18" charset="0"/>
            </a:endParaRPr>
          </a:p>
        </p:txBody>
      </p:sp>
      <p:sp>
        <p:nvSpPr>
          <p:cNvPr id="4" name="CasellaDiTesto 3"/>
          <p:cNvSpPr txBox="1"/>
          <p:nvPr/>
        </p:nvSpPr>
        <p:spPr>
          <a:xfrm>
            <a:off x="1547664" y="3687901"/>
            <a:ext cx="7596336" cy="3170099"/>
          </a:xfrm>
          <a:prstGeom prst="rect">
            <a:avLst/>
          </a:prstGeom>
          <a:noFill/>
        </p:spPr>
        <p:txBody>
          <a:bodyPr wrap="square" rtlCol="0">
            <a:spAutoFit/>
          </a:bodyPr>
          <a:lstStyle/>
          <a:p>
            <a:pPr algn="r"/>
            <a:r>
              <a:rPr lang="it-IT" sz="2000" dirty="0" smtClean="0">
                <a:latin typeface="Times New Roman" pitchFamily="18" charset="0"/>
                <a:cs typeface="Times New Roman" pitchFamily="18" charset="0"/>
              </a:rPr>
              <a:t> I matrimoni venivano generalmente organizzati tra i genitori della sposa e il pretendente. Un uomo sceglieva la moglie basandosi su tre elementi, la dote, data dal padre della sposa, la sua presunta fertilità, e le sue capacità, come tessitrice o altra occupazione femminile. Non vi erano solitamente limiti di età legali per il matrimonio, anche se con l'eccezione dei matrimoni politici, l'attesa dell'età fertile era considerata un adeguato decoro. Molte donne si sposavano all'età di 14 o 16 anni, mentre gli uomini avevano comunemente intorno a 30 anni. La poligamia era comune in questo periodo, visto che gli uomini ricchi potevano permettersi più mogli</a:t>
            </a:r>
            <a:r>
              <a:rPr lang="it-IT" sz="2000" dirty="0" smtClean="0"/>
              <a:t>.</a:t>
            </a:r>
            <a:endParaRPr lang="it-IT" dirty="0"/>
          </a:p>
        </p:txBody>
      </p:sp>
    </p:spTree>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764704"/>
            <a:ext cx="7067128" cy="2736304"/>
          </a:xfrm>
        </p:spPr>
        <p:txBody>
          <a:bodyPr>
            <a:noAutofit/>
          </a:bodyPr>
          <a:lstStyle/>
          <a:p>
            <a:r>
              <a:rPr lang="it-IT" sz="2200" dirty="0" smtClean="0">
                <a:latin typeface="Times New Roman" pitchFamily="18" charset="0"/>
                <a:cs typeface="Times New Roman" pitchFamily="18" charset="0"/>
              </a:rPr>
              <a:t>Il fidanzamento era visto come un dono. Il genero e il suocero diventavano alleati (</a:t>
            </a:r>
            <a:r>
              <a:rPr lang="it-IT" sz="2200" i="1" dirty="0" err="1" smtClean="0">
                <a:effectLst>
                  <a:outerShdw blurRad="38100" dist="38100" dir="2700000" algn="tl">
                    <a:srgbClr val="000000">
                      <a:alpha val="43137"/>
                    </a:srgbClr>
                  </a:outerShdw>
                </a:effectLst>
                <a:latin typeface="Times New Roman" pitchFamily="18" charset="0"/>
                <a:cs typeface="Times New Roman" pitchFamily="18" charset="0"/>
              </a:rPr>
              <a:t>etai</a:t>
            </a:r>
            <a:r>
              <a:rPr lang="it-IT" sz="2200" dirty="0" smtClean="0">
                <a:latin typeface="Times New Roman" pitchFamily="18" charset="0"/>
                <a:cs typeface="Times New Roman" pitchFamily="18" charset="0"/>
              </a:rPr>
              <a:t>) attraverso lo scambio di altri doni, in preparazione del trasferimento della sposa. I regali (</a:t>
            </a:r>
            <a:r>
              <a:rPr lang="it-IT" sz="2200" i="1" dirty="0" smtClean="0">
                <a:effectLst>
                  <a:outerShdw blurRad="38100" dist="38100" dir="2700000" algn="tl">
                    <a:srgbClr val="000000">
                      <a:alpha val="43137"/>
                    </a:srgbClr>
                  </a:outerShdw>
                </a:effectLst>
                <a:latin typeface="Times New Roman" pitchFamily="18" charset="0"/>
                <a:cs typeface="Times New Roman" pitchFamily="18" charset="0"/>
              </a:rPr>
              <a:t>dora</a:t>
            </a:r>
            <a:r>
              <a:rPr lang="it-IT" sz="2200" dirty="0" smtClean="0">
                <a:latin typeface="Times New Roman" pitchFamily="18" charset="0"/>
                <a:cs typeface="Times New Roman" pitchFamily="18" charset="0"/>
              </a:rPr>
              <a:t>) indicavano l'alleanza tra le due famiglie. Lo scambio mostrava che la famiglia della donna non stava semplicemente vendendo o espellendo sua figlia; i doni formalizzavano la legittimità di un matrimonio. Il dono fatto dalla famiglia della moglie promessa sposa (</a:t>
            </a:r>
            <a:r>
              <a:rPr lang="it-IT" sz="2200" i="1" dirty="0" err="1" smtClean="0">
                <a:effectLst>
                  <a:outerShdw blurRad="38100" dist="38100" dir="2700000" algn="tl">
                    <a:srgbClr val="000000">
                      <a:alpha val="43137"/>
                    </a:srgbClr>
                  </a:outerShdw>
                </a:effectLst>
                <a:latin typeface="Times New Roman" pitchFamily="18" charset="0"/>
                <a:cs typeface="Times New Roman" pitchFamily="18" charset="0"/>
              </a:rPr>
              <a:t>hedna</a:t>
            </a:r>
            <a:r>
              <a:rPr lang="it-IT" sz="2200" dirty="0" smtClean="0">
                <a:latin typeface="Times New Roman" pitchFamily="18" charset="0"/>
                <a:cs typeface="Times New Roman" pitchFamily="18" charset="0"/>
              </a:rPr>
              <a:t>), di solito consisteva in un vitello o altro capo di bestiame.</a:t>
            </a:r>
            <a:endParaRPr lang="it-IT" sz="2200" dirty="0">
              <a:latin typeface="Times New Roman" pitchFamily="18" charset="0"/>
              <a:cs typeface="Times New Roman" pitchFamily="18" charset="0"/>
            </a:endParaRPr>
          </a:p>
        </p:txBody>
      </p:sp>
      <p:sp>
        <p:nvSpPr>
          <p:cNvPr id="3" name="Segnaposto contenuto 2"/>
          <p:cNvSpPr>
            <a:spLocks noGrp="1"/>
          </p:cNvSpPr>
          <p:nvPr>
            <p:ph idx="1"/>
          </p:nvPr>
        </p:nvSpPr>
        <p:spPr>
          <a:xfrm>
            <a:off x="1691680" y="4077072"/>
            <a:ext cx="6563072" cy="1540767"/>
          </a:xfrm>
        </p:spPr>
        <p:txBody>
          <a:bodyPr>
            <a:normAutofit fontScale="77500" lnSpcReduction="20000"/>
          </a:bodyPr>
          <a:lstStyle/>
          <a:p>
            <a:pPr algn="r">
              <a:buNone/>
            </a:pPr>
            <a:r>
              <a:rPr lang="it-IT" dirty="0" smtClean="0"/>
              <a:t>	</a:t>
            </a:r>
            <a:r>
              <a:rPr lang="it-IT" dirty="0" smtClean="0">
                <a:latin typeface="Times New Roman" pitchFamily="18" charset="0"/>
                <a:cs typeface="Times New Roman" pitchFamily="18" charset="0"/>
              </a:rPr>
              <a:t>Indipendente da qualsiasi considerazione di ordine pubblico, c'erano anche motivi privati o personali (particolarmente nell'antichità) che rendevano il matrimonio un obbligo</a:t>
            </a:r>
            <a:endParaRPr lang="it-IT"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44608" y="3356992"/>
            <a:ext cx="4269160" cy="1143000"/>
          </a:xfrm>
        </p:spPr>
        <p:txBody>
          <a:bodyPr/>
          <a:lstStyle/>
          <a:p>
            <a:endParaRPr lang="it-IT" dirty="0"/>
          </a:p>
        </p:txBody>
      </p:sp>
      <p:sp>
        <p:nvSpPr>
          <p:cNvPr id="3" name="Segnaposto contenuto 2"/>
          <p:cNvSpPr>
            <a:spLocks noGrp="1"/>
          </p:cNvSpPr>
          <p:nvPr>
            <p:ph idx="1"/>
          </p:nvPr>
        </p:nvSpPr>
        <p:spPr>
          <a:xfrm>
            <a:off x="467544" y="332656"/>
            <a:ext cx="8229600" cy="6120680"/>
          </a:xfrm>
        </p:spPr>
        <p:txBody>
          <a:bodyPr>
            <a:noAutofit/>
          </a:bodyPr>
          <a:lstStyle/>
          <a:p>
            <a:r>
              <a:rPr lang="it-IT" sz="1900" b="1" dirty="0" err="1" smtClean="0">
                <a:solidFill>
                  <a:schemeClr val="accent2">
                    <a:lumMod val="75000"/>
                  </a:schemeClr>
                </a:solidFill>
                <a:effectLst>
                  <a:outerShdw blurRad="38100" dist="38100" dir="2700000" algn="tl">
                    <a:srgbClr val="000000">
                      <a:alpha val="43137"/>
                    </a:srgbClr>
                  </a:outerShdw>
                </a:effectLst>
                <a:latin typeface="Arial Narrow" pitchFamily="34" charset="0"/>
              </a:rPr>
              <a:t>Proaulia</a:t>
            </a:r>
            <a:r>
              <a:rPr lang="it-IT" sz="1900" b="1" dirty="0" smtClean="0">
                <a:latin typeface="Times New Roman" pitchFamily="18" charset="0"/>
                <a:cs typeface="Times New Roman" pitchFamily="18" charset="0"/>
              </a:rPr>
              <a:t>: </a:t>
            </a:r>
            <a:r>
              <a:rPr lang="it-IT" sz="1900" dirty="0" smtClean="0">
                <a:latin typeface="Times New Roman" pitchFamily="18" charset="0"/>
                <a:cs typeface="Times New Roman" pitchFamily="18" charset="0"/>
              </a:rPr>
              <a:t>la sposa passava gli ultimi giorni con la madre, le parenti di sesso femminile e le amiche, preparandosi per il matrimonio. Durante questa cerimonia, la sposa avrebbe fatto diverse offerte. Questa offerta significava la separazione della sposa dall'infanzia e una iniziazione all'età adulta. Essa inoltre stabiliva un legame tra la sposa e gli dèi.</a:t>
            </a:r>
          </a:p>
          <a:p>
            <a:r>
              <a:rPr lang="it-IT" sz="1900" b="1" dirty="0" err="1" smtClean="0">
                <a:solidFill>
                  <a:schemeClr val="accent2">
                    <a:lumMod val="75000"/>
                  </a:schemeClr>
                </a:solidFill>
                <a:effectLst>
                  <a:outerShdw blurRad="38100" dist="38100" dir="2700000" algn="tl">
                    <a:srgbClr val="000000">
                      <a:alpha val="43137"/>
                    </a:srgbClr>
                  </a:outerShdw>
                </a:effectLst>
                <a:latin typeface="Arial Narrow" pitchFamily="34" charset="0"/>
              </a:rPr>
              <a:t>Gamos</a:t>
            </a:r>
            <a:r>
              <a:rPr lang="it-IT" sz="1900" dirty="0" smtClean="0">
                <a:latin typeface="Times New Roman" pitchFamily="18" charset="0"/>
                <a:cs typeface="Times New Roman" pitchFamily="18" charset="0"/>
              </a:rPr>
              <a:t>: il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gamos</a:t>
            </a:r>
            <a:r>
              <a:rPr lang="it-IT" sz="1900" dirty="0" smtClean="0">
                <a:latin typeface="Times New Roman" pitchFamily="18" charset="0"/>
                <a:cs typeface="Times New Roman" pitchFamily="18" charset="0"/>
              </a:rPr>
              <a:t> era il giorno del matrimonio, ed era costituito da una serie di cerimonie che riguardavano il trasferimento della sposa dalla casa di suo padre a quella del suo nuovo marito. I rituali del giorno avevano inizio con un lavacro di nozze della sposa. Gli sposi facevano poi delle offerte presso il tempio al fine di garantirsi una vita futura proficua. Alla festa di nozze partecipavano entrambe le famiglie. Il rito più importante del giorno delle nozze era il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anakalupteria</a:t>
            </a:r>
            <a:r>
              <a:rPr lang="it-IT" sz="1900" dirty="0" smtClean="0">
                <a:latin typeface="Times New Roman" pitchFamily="18" charset="0"/>
                <a:cs typeface="Times New Roman" pitchFamily="18" charset="0"/>
              </a:rPr>
              <a:t>, che era la rimozione del velo della sposa.</a:t>
            </a:r>
          </a:p>
          <a:p>
            <a:r>
              <a:rPr lang="it-IT" sz="1900" b="1" dirty="0" smtClean="0">
                <a:solidFill>
                  <a:schemeClr val="accent2">
                    <a:lumMod val="75000"/>
                  </a:schemeClr>
                </a:solidFill>
                <a:effectLst>
                  <a:outerShdw blurRad="38100" dist="38100" dir="2700000" algn="tl">
                    <a:srgbClr val="000000">
                      <a:alpha val="43137"/>
                    </a:srgbClr>
                  </a:outerShdw>
                </a:effectLst>
                <a:latin typeface="Arial Narrow" pitchFamily="34" charset="0"/>
              </a:rPr>
              <a:t>Cerimonia di matrimonio</a:t>
            </a:r>
            <a:r>
              <a:rPr lang="it-IT" sz="1900" dirty="0" smtClean="0">
                <a:latin typeface="Times New Roman" pitchFamily="18" charset="0"/>
                <a:cs typeface="Times New Roman" pitchFamily="18" charset="0"/>
              </a:rPr>
              <a:t>: un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gamos</a:t>
            </a:r>
            <a:r>
              <a:rPr lang="it-IT" sz="1900" dirty="0" smtClean="0">
                <a:latin typeface="Times New Roman" pitchFamily="18" charset="0"/>
                <a:cs typeface="Times New Roman" pitchFamily="18" charset="0"/>
              </a:rPr>
              <a:t>, o cerimonia di matrimonio iniziava con un sacrificio. Veniva preparata una festa in casa della sposa. Una volta che la donna aveva fatto un passo in casa del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sunoikein</a:t>
            </a:r>
            <a:r>
              <a:rPr lang="it-IT" sz="1900" dirty="0" smtClean="0">
                <a:latin typeface="Times New Roman" pitchFamily="18" charset="0"/>
                <a:cs typeface="Times New Roman" pitchFamily="18" charset="0"/>
              </a:rPr>
              <a:t>, veniva legalizzato il loro 'vivere insieme'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engysis</a:t>
            </a:r>
            <a:r>
              <a:rPr lang="it-IT" sz="1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900" dirty="0" smtClean="0">
                <a:latin typeface="Times New Roman" pitchFamily="18" charset="0"/>
                <a:cs typeface="Times New Roman" pitchFamily="18" charset="0"/>
              </a:rPr>
              <a:t>che il pretendente aveva fatto al</a:t>
            </a:r>
            <a:r>
              <a:rPr lang="it-IT" sz="1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kyrios</a:t>
            </a:r>
            <a:r>
              <a:rPr lang="it-IT" sz="1900" dirty="0" smtClean="0">
                <a:latin typeface="Times New Roman" pitchFamily="18" charset="0"/>
                <a:cs typeface="Times New Roman" pitchFamily="18" charset="0"/>
              </a:rPr>
              <a:t>. Il marito aveva ricevuto la dote dal padre della moglie.</a:t>
            </a:r>
          </a:p>
          <a:p>
            <a:r>
              <a:rPr lang="it-IT" sz="1900" b="1" dirty="0" err="1" smtClean="0">
                <a:solidFill>
                  <a:schemeClr val="accent2">
                    <a:lumMod val="75000"/>
                  </a:schemeClr>
                </a:solidFill>
                <a:effectLst>
                  <a:outerShdw blurRad="38100" dist="38100" dir="2700000" algn="tl">
                    <a:srgbClr val="000000">
                      <a:alpha val="43137"/>
                    </a:srgbClr>
                  </a:outerShdw>
                </a:effectLst>
                <a:latin typeface="Arial Narrow" pitchFamily="34" charset="0"/>
              </a:rPr>
              <a:t>Epaulia</a:t>
            </a:r>
            <a:r>
              <a:rPr lang="it-IT" sz="1900" dirty="0" smtClean="0">
                <a:latin typeface="Times New Roman" pitchFamily="18" charset="0"/>
                <a:cs typeface="Times New Roman" pitchFamily="18" charset="0"/>
              </a:rPr>
              <a:t>:</a:t>
            </a:r>
            <a:r>
              <a:rPr lang="it-IT" sz="1900" b="1" dirty="0" smtClean="0">
                <a:latin typeface="Times New Roman" pitchFamily="18" charset="0"/>
                <a:cs typeface="Times New Roman" pitchFamily="18" charset="0"/>
              </a:rPr>
              <a:t> </a:t>
            </a:r>
            <a:r>
              <a:rPr lang="it-IT" sz="1900" dirty="0" smtClean="0">
                <a:latin typeface="Times New Roman" pitchFamily="18" charset="0"/>
                <a:cs typeface="Times New Roman" pitchFamily="18" charset="0"/>
              </a:rPr>
              <a:t>la </a:t>
            </a:r>
            <a:r>
              <a:rPr lang="it-IT" sz="1900" i="1" dirty="0" err="1" smtClean="0">
                <a:effectLst>
                  <a:outerShdw blurRad="38100" dist="38100" dir="2700000" algn="tl">
                    <a:srgbClr val="000000">
                      <a:alpha val="43137"/>
                    </a:srgbClr>
                  </a:outerShdw>
                </a:effectLst>
                <a:latin typeface="Times New Roman" pitchFamily="18" charset="0"/>
                <a:cs typeface="Times New Roman" pitchFamily="18" charset="0"/>
              </a:rPr>
              <a:t>epaulia</a:t>
            </a:r>
            <a:r>
              <a:rPr lang="it-IT" sz="1900" dirty="0" smtClean="0">
                <a:latin typeface="Times New Roman" pitchFamily="18" charset="0"/>
                <a:cs typeface="Times New Roman" pitchFamily="18" charset="0"/>
              </a:rPr>
              <a:t> era simile a una doccia per la sposa e lo sposo. Gli sposi, ricevuti la maggior parte dei doni, si preparavano al loro viaggio come marito e moglie.</a:t>
            </a:r>
          </a:p>
          <a:p>
            <a:endParaRPr lang="it-IT" sz="1800"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188640"/>
            <a:ext cx="6192688" cy="1143000"/>
          </a:xfrm>
        </p:spPr>
        <p:txBody>
          <a:bodyPr>
            <a:normAutofit fontScale="90000"/>
          </a:bodyPr>
          <a:lstStyle/>
          <a:p>
            <a:r>
              <a:rPr lang="el-GR" sz="4000" b="1" dirty="0" smtClean="0">
                <a:solidFill>
                  <a:schemeClr val="bg1"/>
                </a:solidFill>
                <a:effectLst>
                  <a:outerShdw blurRad="38100" dist="38100" dir="2700000" algn="tl">
                    <a:srgbClr val="000000">
                      <a:alpha val="43137"/>
                    </a:srgbClr>
                  </a:outerShdw>
                </a:effectLst>
              </a:rPr>
              <a:t>Ερως </a:t>
            </a:r>
            <a:r>
              <a:rPr lang="it-IT" sz="4000" b="1" dirty="0" smtClean="0">
                <a:solidFill>
                  <a:schemeClr val="bg1"/>
                </a:solidFill>
                <a:effectLst>
                  <a:outerShdw blurRad="38100" dist="38100" dir="2700000" algn="tl">
                    <a:srgbClr val="000000">
                      <a:alpha val="43137"/>
                    </a:srgbClr>
                  </a:outerShdw>
                </a:effectLst>
                <a:latin typeface="Castellar" pitchFamily="18" charset="0"/>
              </a:rPr>
              <a:t>nella letteratura </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0" y="1268760"/>
            <a:ext cx="9144000" cy="5256584"/>
          </a:xfrm>
        </p:spPr>
        <p:txBody>
          <a:bodyPr>
            <a:normAutofit/>
          </a:bodyPr>
          <a:lstStyle/>
          <a:p>
            <a:pPr algn="ctr">
              <a:buNone/>
            </a:pPr>
            <a:r>
              <a:rPr lang="it-IT" sz="2400" dirty="0" smtClean="0">
                <a:latin typeface="Times New Roman" pitchFamily="18" charset="0"/>
                <a:cs typeface="Times New Roman" pitchFamily="18" charset="0"/>
              </a:rPr>
              <a:t>Sono tanti gli esempi riguardante quest’argomento nella letteratura greca, tra cui le poesie di Saffo:</a:t>
            </a:r>
          </a:p>
          <a:p>
            <a:pPr>
              <a:buNone/>
            </a:pP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Φαινεται μοι κηνος ισος θεοισιν                              </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A me pare uguale agli dei</a:t>
            </a: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εμμεν  ωνερ οττις εναντιος τοι</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chi a te vicino così dolce</a:t>
            </a: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ισδανει και πλασιον αδυ</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φωνεισας υπακουει</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suono ascolta mentre tu parli</a:t>
            </a:r>
            <a:endParaRPr lang="el-GR" sz="1800" dirty="0" smtClean="0">
              <a:latin typeface="Times New Roman" pitchFamily="18" charset="0"/>
              <a:cs typeface="Times New Roman" pitchFamily="18" charset="0"/>
            </a:endParaRPr>
          </a:p>
          <a:p>
            <a:pPr>
              <a:buNone/>
            </a:pPr>
            <a:endParaRPr lang="el-GR"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και  γελαισας ιμεροεν, το μ</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η μαν</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e ridi amorosamente. Subito a me   </a:t>
            </a: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καρδιαν εν στηθεσιν επτοαισεν</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il cuore si agita nel petto</a:t>
            </a: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ως  γαρ σ</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ιδω βροχε ως με φωνηρ</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solo che appena ti veda,e la voce</a:t>
            </a: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ουδ</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εν ετ</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εικει,</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                                                        si perde nelle lingue inerte. </a:t>
            </a:r>
            <a:endParaRPr lang="el-GR" sz="1800" dirty="0" smtClean="0">
              <a:latin typeface="Times New Roman" pitchFamily="18" charset="0"/>
              <a:cs typeface="Times New Roman" pitchFamily="18" charset="0"/>
            </a:endParaRPr>
          </a:p>
          <a:p>
            <a:pPr>
              <a:buNone/>
            </a:pP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αλλα  καμ μεν γλωσσα εαγε,λεπτον</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Un fuoco sottile affiora rapido alla  pelle </a:t>
            </a:r>
            <a:endParaRPr lang="el-GR" sz="1800" dirty="0" smtClean="0">
              <a:latin typeface="Times New Roman" pitchFamily="18" charset="0"/>
              <a:cs typeface="Times New Roman" pitchFamily="18" charset="0"/>
            </a:endParaRP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δ</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αυτικα χρω πυρ υπαδεδρομακεν,</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e ho buio negli occhi e il rombo</a:t>
            </a:r>
          </a:p>
          <a:p>
            <a:pPr>
              <a:buNone/>
            </a:pP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οππατεσσι δ</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ουδ</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εν ορημμ</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e</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πιρρομβεισι δ</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l-GR" sz="1800" dirty="0" smtClean="0">
                <a:effectLst>
                  <a:outerShdw blurRad="38100" dist="38100" dir="2700000" algn="tl">
                    <a:srgbClr val="000000">
                      <a:alpha val="43137"/>
                    </a:srgbClr>
                  </a:outerShdw>
                </a:effectLst>
                <a:latin typeface="Times New Roman" pitchFamily="18" charset="0"/>
                <a:cs typeface="Times New Roman" pitchFamily="18" charset="0"/>
              </a:rPr>
              <a:t>ακουαι,</a:t>
            </a:r>
            <a:r>
              <a:rPr lang="it-IT"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it-IT" sz="1800" dirty="0" smtClean="0">
                <a:latin typeface="Times New Roman" pitchFamily="18" charset="0"/>
                <a:cs typeface="Times New Roman" pitchFamily="18" charset="0"/>
              </a:rPr>
              <a:t>      del sangue alle orecchie</a:t>
            </a:r>
            <a:endParaRPr lang="el-GR" sz="1800" dirty="0" smtClean="0">
              <a:latin typeface="Times New Roman" pitchFamily="18" charset="0"/>
              <a:cs typeface="Times New Roman" pitchFamily="18" charset="0"/>
            </a:endParaRPr>
          </a:p>
          <a:p>
            <a:pPr>
              <a:buNone/>
            </a:pPr>
            <a:endParaRPr lang="it-IT" sz="1600" dirty="0" smtClean="0">
              <a:latin typeface="Times New Roman" pitchFamily="18" charset="0"/>
              <a:cs typeface="Times New Roman" pitchFamily="18" charset="0"/>
            </a:endParaRPr>
          </a:p>
          <a:p>
            <a:pPr>
              <a:buNone/>
            </a:pPr>
            <a:endParaRPr lang="el-GR" sz="1600" dirty="0" smtClean="0">
              <a:latin typeface="Times New Roman" pitchFamily="18" charset="0"/>
              <a:cs typeface="Times New Roman" pitchFamily="18" charset="0"/>
            </a:endParaRPr>
          </a:p>
          <a:p>
            <a:pPr>
              <a:buNone/>
            </a:pPr>
            <a:endParaRPr lang="el-GR" sz="1600" dirty="0" smtClean="0"/>
          </a:p>
          <a:p>
            <a:pPr>
              <a:buNone/>
            </a:pPr>
            <a:endParaRPr lang="it-IT" sz="2400"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28584" y="404664"/>
            <a:ext cx="3430216" cy="504056"/>
          </a:xfrm>
        </p:spPr>
        <p:txBody>
          <a:bodyPr>
            <a:normAutofit fontScale="90000"/>
          </a:bodyPr>
          <a:lstStyle/>
          <a:p>
            <a:endParaRPr lang="it-IT" dirty="0"/>
          </a:p>
        </p:txBody>
      </p:sp>
      <p:sp>
        <p:nvSpPr>
          <p:cNvPr id="3" name="Segnaposto contenuto 2"/>
          <p:cNvSpPr>
            <a:spLocks noGrp="1"/>
          </p:cNvSpPr>
          <p:nvPr>
            <p:ph idx="1"/>
          </p:nvPr>
        </p:nvSpPr>
        <p:spPr>
          <a:xfrm>
            <a:off x="0" y="0"/>
            <a:ext cx="9144000" cy="6858000"/>
          </a:xfrm>
        </p:spPr>
        <p:txBody>
          <a:bodyPr/>
          <a:lstStyle/>
          <a:p>
            <a:pPr>
              <a:buNone/>
            </a:pPr>
            <a:endParaRPr lang="el-GR" dirty="0" smtClean="0"/>
          </a:p>
          <a:p>
            <a:pPr>
              <a:buNone/>
            </a:pPr>
            <a:endParaRPr lang="it-IT" dirty="0" smtClean="0"/>
          </a:p>
          <a:p>
            <a:pPr>
              <a:buNone/>
            </a:pPr>
            <a:endParaRPr lang="it-IT" dirty="0" smtClean="0"/>
          </a:p>
          <a:p>
            <a:pPr>
              <a:buNone/>
            </a:pPr>
            <a:r>
              <a:rPr lang="el-GR" dirty="0" smtClean="0"/>
              <a:t> </a:t>
            </a:r>
            <a:r>
              <a:rPr lang="el-GR" sz="2400" dirty="0" smtClean="0">
                <a:effectLst>
                  <a:outerShdw blurRad="38100" dist="38100" dir="2700000" algn="tl">
                    <a:srgbClr val="000000">
                      <a:alpha val="43137"/>
                    </a:srgbClr>
                  </a:outerShdw>
                </a:effectLst>
              </a:rPr>
              <a:t>α δε μ</a:t>
            </a:r>
            <a:r>
              <a:rPr lang="it-IT" sz="2400" dirty="0" smtClean="0">
                <a:effectLst>
                  <a:outerShdw blurRad="38100" dist="38100" dir="2700000" algn="tl">
                    <a:srgbClr val="000000">
                      <a:alpha val="43137"/>
                    </a:srgbClr>
                  </a:outerShdw>
                </a:effectLst>
              </a:rPr>
              <a:t>’</a:t>
            </a:r>
            <a:r>
              <a:rPr lang="el-GR" sz="2400" dirty="0" smtClean="0">
                <a:effectLst>
                  <a:outerShdw blurRad="38100" dist="38100" dir="2700000" algn="tl">
                    <a:srgbClr val="000000">
                      <a:alpha val="43137"/>
                    </a:srgbClr>
                  </a:outerShdw>
                </a:effectLst>
              </a:rPr>
              <a:t>ιδρως κακχεεται,τρομος  δε</a:t>
            </a:r>
            <a:r>
              <a:rPr lang="it-IT" sz="2400" dirty="0" smtClean="0">
                <a:effectLst>
                  <a:outerShdw blurRad="38100" dist="38100" dir="2700000" algn="tl">
                    <a:srgbClr val="000000">
                      <a:alpha val="43137"/>
                    </a:srgbClr>
                  </a:outerShdw>
                </a:effectLst>
              </a:rPr>
              <a:t>           e tutta in sudore e tremante</a:t>
            </a:r>
            <a:endParaRPr lang="el-GR" sz="2400" dirty="0" smtClean="0">
              <a:effectLst>
                <a:outerShdw blurRad="38100" dist="38100" dir="2700000" algn="tl">
                  <a:srgbClr val="000000">
                    <a:alpha val="43137"/>
                  </a:srgbClr>
                </a:outerShdw>
              </a:effectLst>
            </a:endParaRPr>
          </a:p>
          <a:p>
            <a:pPr>
              <a:buNone/>
            </a:pPr>
            <a:r>
              <a:rPr lang="el-GR" sz="2400" dirty="0" smtClean="0">
                <a:effectLst>
                  <a:outerShdw blurRad="38100" dist="38100" dir="2700000" algn="tl">
                    <a:srgbClr val="000000">
                      <a:alpha val="43137"/>
                    </a:srgbClr>
                  </a:outerShdw>
                </a:effectLst>
              </a:rPr>
              <a:t>παισαν  αγρει,χλωροτερα δε ποιας </a:t>
            </a:r>
            <a:r>
              <a:rPr lang="it-IT" sz="2400" dirty="0" smtClean="0">
                <a:effectLst>
                  <a:outerShdw blurRad="38100" dist="38100" dir="2700000" algn="tl">
                    <a:srgbClr val="000000">
                      <a:alpha val="43137"/>
                    </a:srgbClr>
                  </a:outerShdw>
                </a:effectLst>
              </a:rPr>
              <a:t>           come erba patita scoloro:</a:t>
            </a:r>
            <a:endParaRPr lang="el-GR" sz="2400" dirty="0" smtClean="0">
              <a:effectLst>
                <a:outerShdw blurRad="38100" dist="38100" dir="2700000" algn="tl">
                  <a:srgbClr val="000000">
                    <a:alpha val="43137"/>
                  </a:srgbClr>
                </a:outerShdw>
              </a:effectLst>
            </a:endParaRPr>
          </a:p>
          <a:p>
            <a:pPr>
              <a:buNone/>
            </a:pPr>
            <a:r>
              <a:rPr lang="el-GR" sz="2400" dirty="0" smtClean="0">
                <a:effectLst>
                  <a:outerShdw blurRad="38100" dist="38100" dir="2700000" algn="tl">
                    <a:srgbClr val="000000">
                      <a:alpha val="43137"/>
                    </a:srgbClr>
                  </a:outerShdw>
                </a:effectLst>
              </a:rPr>
              <a:t>εμμι, τεθνακην δ</a:t>
            </a:r>
            <a:r>
              <a:rPr lang="it-IT" sz="2400" dirty="0" smtClean="0">
                <a:effectLst>
                  <a:outerShdw blurRad="38100" dist="38100" dir="2700000" algn="tl">
                    <a:srgbClr val="000000">
                      <a:alpha val="43137"/>
                    </a:srgbClr>
                  </a:outerShdw>
                </a:effectLst>
              </a:rPr>
              <a:t>’</a:t>
            </a:r>
            <a:r>
              <a:rPr lang="el-GR" sz="2400" dirty="0" smtClean="0">
                <a:effectLst>
                  <a:outerShdw blurRad="38100" dist="38100" dir="2700000" algn="tl">
                    <a:srgbClr val="000000">
                      <a:alpha val="43137"/>
                    </a:srgbClr>
                  </a:outerShdw>
                </a:effectLst>
              </a:rPr>
              <a:t> ολιγω πιδευης</a:t>
            </a:r>
            <a:r>
              <a:rPr lang="it-IT" sz="2400" dirty="0" smtClean="0">
                <a:effectLst>
                  <a:outerShdw blurRad="38100" dist="38100" dir="2700000" algn="tl">
                    <a:srgbClr val="000000">
                      <a:alpha val="43137"/>
                    </a:srgbClr>
                  </a:outerShdw>
                </a:effectLst>
              </a:rPr>
              <a:t>                e morte non pare lontana </a:t>
            </a:r>
            <a:endParaRPr lang="el-GR" sz="2400" dirty="0" smtClean="0">
              <a:effectLst>
                <a:outerShdw blurRad="38100" dist="38100" dir="2700000" algn="tl">
                  <a:srgbClr val="000000">
                    <a:alpha val="43137"/>
                  </a:srgbClr>
                </a:outerShdw>
              </a:effectLst>
            </a:endParaRPr>
          </a:p>
          <a:p>
            <a:pPr>
              <a:buNone/>
            </a:pPr>
            <a:r>
              <a:rPr lang="el-GR" sz="2400" dirty="0" smtClean="0">
                <a:effectLst>
                  <a:outerShdw blurRad="38100" dist="38100" dir="2700000" algn="tl">
                    <a:srgbClr val="000000">
                      <a:alpha val="43137"/>
                    </a:srgbClr>
                  </a:outerShdw>
                </a:effectLst>
              </a:rPr>
              <a:t>Φαινομ</a:t>
            </a:r>
            <a:r>
              <a:rPr lang="it-IT" sz="2400" dirty="0" smtClean="0">
                <a:effectLst>
                  <a:outerShdw blurRad="38100" dist="38100" dir="2700000" algn="tl">
                    <a:srgbClr val="000000">
                      <a:alpha val="43137"/>
                    </a:srgbClr>
                  </a:outerShdw>
                </a:effectLst>
              </a:rPr>
              <a:t>’</a:t>
            </a:r>
            <a:r>
              <a:rPr lang="el-GR" sz="2400" dirty="0" smtClean="0">
                <a:effectLst>
                  <a:outerShdw blurRad="38100" dist="38100" dir="2700000" algn="tl">
                    <a:srgbClr val="000000">
                      <a:alpha val="43137"/>
                    </a:srgbClr>
                  </a:outerShdw>
                </a:effectLst>
              </a:rPr>
              <a:t> εμ</a:t>
            </a:r>
            <a:r>
              <a:rPr lang="it-IT" sz="2400" dirty="0" smtClean="0">
                <a:effectLst>
                  <a:outerShdw blurRad="38100" dist="38100" dir="2700000" algn="tl">
                    <a:srgbClr val="000000">
                      <a:alpha val="43137"/>
                    </a:srgbClr>
                  </a:outerShdw>
                </a:effectLst>
              </a:rPr>
              <a:t>’</a:t>
            </a:r>
            <a:r>
              <a:rPr lang="el-GR" sz="2400" dirty="0" smtClean="0">
                <a:effectLst>
                  <a:outerShdw blurRad="38100" dist="38100" dir="2700000" algn="tl">
                    <a:srgbClr val="000000">
                      <a:alpha val="43137"/>
                    </a:srgbClr>
                  </a:outerShdw>
                </a:effectLst>
              </a:rPr>
              <a:t>  αυτα  </a:t>
            </a:r>
            <a:r>
              <a:rPr lang="it-IT" sz="2400" dirty="0" smtClean="0">
                <a:effectLst>
                  <a:outerShdw blurRad="38100" dist="38100" dir="2700000" algn="tl">
                    <a:srgbClr val="000000">
                      <a:alpha val="43137"/>
                    </a:srgbClr>
                  </a:outerShdw>
                </a:effectLst>
              </a:rPr>
              <a:t>                                        a me rapita di mente</a:t>
            </a:r>
          </a:p>
          <a:p>
            <a:pPr>
              <a:buNone/>
            </a:pPr>
            <a:endParaRPr lang="it-IT" sz="2400" dirty="0" smtClean="0">
              <a:effectLst>
                <a:outerShdw blurRad="38100" dist="38100" dir="2700000" algn="tl">
                  <a:srgbClr val="000000">
                    <a:alpha val="43137"/>
                  </a:srgbClr>
                </a:outerShdw>
              </a:effectLst>
            </a:endParaRPr>
          </a:p>
          <a:p>
            <a:pPr algn="ctr">
              <a:buNone/>
            </a:pPr>
            <a:r>
              <a:rPr lang="it-IT" sz="2400" dirty="0" smtClean="0"/>
              <a:t>(A me pare uguale agli dei,Saffo; traduzione Salvatore  Quasimodo)</a:t>
            </a:r>
            <a:endParaRPr lang="it-IT"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8640"/>
            <a:ext cx="9001000" cy="1800200"/>
          </a:xfrm>
        </p:spPr>
        <p:txBody>
          <a:bodyPr>
            <a:normAutofit/>
          </a:bodyPr>
          <a:lstStyle/>
          <a:p>
            <a:r>
              <a:rPr lang="el-GR" dirty="0" smtClean="0">
                <a:solidFill>
                  <a:schemeClr val="bg1"/>
                </a:solidFill>
                <a:effectLst>
                  <a:outerShdw blurRad="38100" dist="38100" dir="2700000" algn="tl">
                    <a:srgbClr val="000000">
                      <a:alpha val="43137"/>
                    </a:srgbClr>
                  </a:outerShdw>
                </a:effectLst>
              </a:rPr>
              <a:t>Ερως </a:t>
            </a:r>
            <a:r>
              <a:rPr lang="it-IT" b="1" dirty="0" smtClean="0">
                <a:solidFill>
                  <a:schemeClr val="bg1"/>
                </a:solidFill>
                <a:effectLst>
                  <a:outerShdw blurRad="38100" dist="38100" dir="2700000" algn="tl">
                    <a:srgbClr val="000000">
                      <a:alpha val="43137"/>
                    </a:srgbClr>
                  </a:outerShdw>
                </a:effectLst>
                <a:latin typeface="Castellar" pitchFamily="18" charset="0"/>
              </a:rPr>
              <a:t>e la pederastia</a:t>
            </a:r>
            <a:endParaRPr lang="it-IT"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180528" y="1484784"/>
            <a:ext cx="9144000" cy="4464496"/>
          </a:xfrm>
        </p:spPr>
        <p:txBody>
          <a:bodyPr>
            <a:normAutofit/>
          </a:bodyPr>
          <a:lstStyle/>
          <a:p>
            <a:pPr algn="ctr">
              <a:buNone/>
            </a:pPr>
            <a:r>
              <a:rPr lang="it-IT" sz="2800" dirty="0" smtClean="0"/>
              <a:t>	</a:t>
            </a:r>
            <a:r>
              <a:rPr lang="it-IT" sz="2800" dirty="0" smtClean="0">
                <a:latin typeface="Times New Roman" pitchFamily="18" charset="0"/>
                <a:cs typeface="Times New Roman" pitchFamily="18" charset="0"/>
              </a:rPr>
              <a:t>Nella Grecia Antica molti uomini avevano rapporti omosessuali e ciò era visto come qualcosa di normale al tempo. Spesso si verificava il fenomeno della pederastia, ossia l’amore tra un giovane ed uomo maturo che non solo aveva la funzione di amante, ma anche quella di aiutare il giovane a crescere e sostenerlo spiritualmente e pedagogicamente come se fosse un padre.</a:t>
            </a:r>
          </a:p>
          <a:p>
            <a:pPr algn="ctr">
              <a:buNone/>
            </a:pPr>
            <a:r>
              <a:rPr lang="it-IT" sz="2800" dirty="0" smtClean="0">
                <a:latin typeface="Times New Roman" pitchFamily="18" charset="0"/>
                <a:cs typeface="Times New Roman" pitchFamily="18" charset="0"/>
              </a:rPr>
              <a:t>	Il rapporto omosessuale femminile anch’esso praticato, invece, era tenuto nascosto poiché al tempo era presente una forte società maschilista.</a:t>
            </a:r>
            <a:endParaRPr lang="it-IT" sz="28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H="1">
            <a:off x="8964488" y="5517232"/>
            <a:ext cx="4536504" cy="620688"/>
          </a:xfrm>
        </p:spPr>
        <p:txBody>
          <a:bodyPr>
            <a:normAutofit fontScale="90000"/>
          </a:bodyPr>
          <a:lstStyle/>
          <a:p>
            <a:endParaRPr lang="it-IT" dirty="0"/>
          </a:p>
        </p:txBody>
      </p:sp>
      <p:sp>
        <p:nvSpPr>
          <p:cNvPr id="3" name="Segnaposto contenuto 2"/>
          <p:cNvSpPr>
            <a:spLocks noGrp="1"/>
          </p:cNvSpPr>
          <p:nvPr>
            <p:ph idx="1"/>
          </p:nvPr>
        </p:nvSpPr>
        <p:spPr>
          <a:xfrm>
            <a:off x="0" y="620688"/>
            <a:ext cx="8892480" cy="3573016"/>
          </a:xfrm>
        </p:spPr>
        <p:txBody>
          <a:bodyPr>
            <a:noAutofit/>
          </a:bodyPr>
          <a:lstStyle/>
          <a:p>
            <a:pPr algn="ctr">
              <a:buNone/>
            </a:pPr>
            <a:r>
              <a:rPr lang="it-IT" sz="2200" dirty="0" smtClean="0"/>
              <a:t>	</a:t>
            </a:r>
            <a:r>
              <a:rPr lang="it-IT" sz="2200" dirty="0" smtClean="0">
                <a:effectLst>
                  <a:outerShdw blurRad="38100" dist="38100" dir="2700000" algn="tl">
                    <a:srgbClr val="000000">
                      <a:alpha val="43137"/>
                    </a:srgbClr>
                  </a:outerShdw>
                </a:effectLst>
              </a:rPr>
              <a:t>“E</a:t>
            </a:r>
            <a:r>
              <a:rPr lang="el-GR" sz="2200" dirty="0" smtClean="0">
                <a:effectLst>
                  <a:outerShdw blurRad="38100" dist="38100" dir="2700000" algn="tl">
                    <a:srgbClr val="000000">
                      <a:alpha val="43137"/>
                    </a:srgbClr>
                  </a:outerShdw>
                </a:effectLst>
              </a:rPr>
              <a:t>ἰ μὲν γὰρ εἷς ἦν ὁ Ἔρως, καλῶς ἂν εἶχε· νῦν δὲ οὐ γάρ ἐστιν</a:t>
            </a:r>
            <a:r>
              <a:rPr lang="it-IT"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εἷς· μὴ ὄντος δὲ ἑνὸς ὀρθότερόν ἐστι πρότερον προῤῥηθῆναι πότερον δεῖ ἐπαινεῖν. ἐγὼ οὖν πειράσομαι τοῦτο ἐπανορθώσασθαι, πρῶτον μὲν Ἔρωτα φράσαι ὃν δεῖ ἐπαινεῖν, ἔπειτα ἐπαινέσαι ἀξίως τοῦ θεοῦ.</a:t>
            </a:r>
            <a:r>
              <a:rPr lang="it-IT"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πάντες γὰρ ἴσμεν ὅτι οὐκ ἔστιν ἄνευ Ἔρωτος Ἀφροδίτη. μιᾶς μὲν οὖν οὔσης εἷς ἂν ἦν Ἔρως· ἐπεὶ δὲ δὴ δύο ἐστόν, δύο ἀνάγκη καὶ Ἔρωτε εἶναι.</a:t>
            </a:r>
            <a:r>
              <a:rPr lang="it-IT"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πῶς δ᾽ οὐ δύο τὼ θεά; ἡ μέν γέ που πρεσβυτέρα καὶ ἀμήτωρ Οὐρανοῦ θυγάτηρ, ἣν δὴ καὶ Οὐρανίαν ἐπονομάζομεν· ἡ δὲ νεωτέρα Διὸς καὶ Διώνης, ἣν δὴ Πάνδημον καλοῦμεν. ἀναγκαῖον δὴ καὶ ἔρωτα τὸν μὲν τῇ ἑτέρᾳ συνεργὸν Πάνδημον ὀρθῶς καλεῖσθαι, τὸν δὲ Οὐράνιον</a:t>
            </a:r>
            <a:r>
              <a:rPr lang="it-IT" sz="2200" dirty="0" smtClean="0">
                <a:effectLst>
                  <a:outerShdw blurRad="38100" dist="38100" dir="2700000" algn="tl">
                    <a:srgbClr val="000000">
                      <a:alpha val="43137"/>
                    </a:srgbClr>
                  </a:outerShdw>
                </a:effectLst>
              </a:rPr>
              <a:t>.”</a:t>
            </a:r>
            <a:endParaRPr lang="el-GR" sz="2200" dirty="0" smtClean="0">
              <a:effectLst>
                <a:outerShdw blurRad="38100" dist="38100" dir="2700000" algn="tl">
                  <a:srgbClr val="000000">
                    <a:alpha val="43137"/>
                  </a:srgbClr>
                </a:outerShdw>
              </a:effectLst>
            </a:endParaRPr>
          </a:p>
          <a:p>
            <a:endParaRPr lang="it-IT" sz="2200" dirty="0"/>
          </a:p>
        </p:txBody>
      </p:sp>
      <p:sp>
        <p:nvSpPr>
          <p:cNvPr id="4" name="CasellaDiTesto 3"/>
          <p:cNvSpPr txBox="1"/>
          <p:nvPr/>
        </p:nvSpPr>
        <p:spPr>
          <a:xfrm>
            <a:off x="0" y="4077072"/>
            <a:ext cx="9144000" cy="2585323"/>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Se infatti Amore fosse uno solo, la cosa sarebbe potuta anche passare; ma il fatto è che non è uno soltanto e quindi è più giusto precisare prima  qual è che bisogna lodare. Ed è a questo errore che io cercherò di rimediare in primo luogo dicendo quale Amore convenga lodare e poi facendone in modo degno l’elogio. Tutti riconoscono che non si può concepire Venere senza Amore. Se esistesse una sola Venere, lo stesso si potrebbe dire di Amore, ma poiché due sono le Veneri, due sono anche gli Amori. Non sono forse due le dee? Una la più antica che non ebbe madre, la figlia del Cielo che appunto chiamiamo Celeste, e l’altra più giovane, figlia di Giove e di </a:t>
            </a:r>
            <a:r>
              <a:rPr lang="it-IT" dirty="0" err="1" smtClean="0">
                <a:latin typeface="Times New Roman" pitchFamily="18" charset="0"/>
                <a:cs typeface="Times New Roman" pitchFamily="18" charset="0"/>
              </a:rPr>
              <a:t>Dione</a:t>
            </a:r>
            <a:r>
              <a:rPr lang="it-IT" dirty="0" smtClean="0">
                <a:latin typeface="Times New Roman" pitchFamily="18" charset="0"/>
                <a:cs typeface="Times New Roman" pitchFamily="18" charset="0"/>
              </a:rPr>
              <a:t>, che chiamiamo Pandemia. Ne consegue quindi che l’Amore che convive con quest’ultima viene chiamato giustamente </a:t>
            </a:r>
            <a:r>
              <a:rPr lang="it-IT" dirty="0" err="1" smtClean="0">
                <a:latin typeface="Times New Roman" pitchFamily="18" charset="0"/>
                <a:cs typeface="Times New Roman" pitchFamily="18" charset="0"/>
              </a:rPr>
              <a:t>Pandemio</a:t>
            </a:r>
            <a:r>
              <a:rPr lang="it-IT" dirty="0" smtClean="0">
                <a:latin typeface="Times New Roman" pitchFamily="18" charset="0"/>
                <a:cs typeface="Times New Roman" pitchFamily="18" charset="0"/>
              </a:rPr>
              <a:t>, mentre l’altro Celeste.</a:t>
            </a:r>
            <a:endParaRPr lang="it-IT" dirty="0">
              <a:latin typeface="Times New Roman" pitchFamily="18" charset="0"/>
              <a:cs typeface="Times New Roman" pitchFamily="18" charset="0"/>
            </a:endParaRPr>
          </a:p>
        </p:txBody>
      </p:sp>
      <p:sp>
        <p:nvSpPr>
          <p:cNvPr id="7" name="CasellaDiTesto 6"/>
          <p:cNvSpPr txBox="1"/>
          <p:nvPr/>
        </p:nvSpPr>
        <p:spPr>
          <a:xfrm>
            <a:off x="6300192" y="260648"/>
            <a:ext cx="2160240" cy="369332"/>
          </a:xfrm>
          <a:prstGeom prst="rect">
            <a:avLst/>
          </a:prstGeom>
          <a:noFill/>
        </p:spPr>
        <p:txBody>
          <a:bodyPr wrap="square" rtlCol="0">
            <a:spAutoFit/>
          </a:bodyPr>
          <a:lstStyle/>
          <a:p>
            <a:r>
              <a:rPr lang="it-IT" dirty="0" smtClean="0">
                <a:solidFill>
                  <a:schemeClr val="accent2">
                    <a:lumMod val="75000"/>
                  </a:schemeClr>
                </a:solidFill>
                <a:latin typeface="Arial Narrow" pitchFamily="34" charset="0"/>
              </a:rPr>
              <a:t>[Platone, Il Simposio]</a:t>
            </a:r>
            <a:endParaRPr lang="it-IT" dirty="0">
              <a:solidFill>
                <a:schemeClr val="accent2">
                  <a:lumMod val="75000"/>
                </a:schemeClr>
              </a:solidFill>
              <a:latin typeface="Arial Narrow" pitchFamily="34" charset="0"/>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59632" y="1268760"/>
            <a:ext cx="6840760" cy="4154984"/>
          </a:xfrm>
          <a:prstGeom prst="rect">
            <a:avLst/>
          </a:prstGeom>
          <a:noFill/>
        </p:spPr>
        <p:txBody>
          <a:bodyPr wrap="square" rtlCol="0">
            <a:spAutoFit/>
          </a:bodyPr>
          <a:lstStyle/>
          <a:p>
            <a:pPr algn="ctr"/>
            <a:r>
              <a:rPr lang="it-IT" sz="2200" dirty="0" smtClean="0">
                <a:latin typeface="Times New Roman" pitchFamily="18" charset="0"/>
                <a:cs typeface="Times New Roman" pitchFamily="18" charset="0"/>
              </a:rPr>
              <a:t>… successivamente, in questa sezione del Simposio di Platone, Pausania delinea le caratteristiche dei due tipi di Amore: di “</a:t>
            </a:r>
            <a:r>
              <a:rPr lang="it-IT" sz="2200" dirty="0" err="1" smtClean="0">
                <a:latin typeface="Times New Roman" pitchFamily="18" charset="0"/>
                <a:cs typeface="Times New Roman" pitchFamily="18" charset="0"/>
              </a:rPr>
              <a:t>pandemio</a:t>
            </a:r>
            <a:r>
              <a:rPr lang="it-IT" sz="2200" dirty="0" smtClean="0">
                <a:latin typeface="Times New Roman" pitchFamily="18" charset="0"/>
                <a:cs typeface="Times New Roman" pitchFamily="18" charset="0"/>
              </a:rPr>
              <a:t>” dice che è gli uomini dappoco, i quali amano sia i ragazzi che le donne, dimostrando di non badare all’anima delle persone, quanto al corpo, trasformando Amore in un sentimento volgare volto a soddisfare i piaceri del corpo; “celeste” invece trascende dall’amore corporale e porta ad un’elevazione dei sentimenti, ma appartiene solo agli uomini, in quanto esseri superiori. Alla fine del suo discorso, Pausania ricerca una giustificazione per l’amore omosessuale, basandosi sulle leggi delle varie regioni della Grecia …</a:t>
            </a:r>
            <a:endParaRPr lang="it-IT" sz="22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p:spPr>
        <p:txBody>
          <a:bodyPr>
            <a:normAutofit/>
          </a:bodyPr>
          <a:lstStyle/>
          <a:p>
            <a:r>
              <a:rPr lang="it-IT" sz="3600" b="1" dirty="0" smtClean="0">
                <a:solidFill>
                  <a:schemeClr val="bg1"/>
                </a:solidFill>
                <a:effectLst>
                  <a:outerShdw blurRad="38100" dist="38100" dir="2700000" algn="tl">
                    <a:srgbClr val="000000">
                      <a:alpha val="43137"/>
                    </a:srgbClr>
                  </a:outerShdw>
                </a:effectLst>
                <a:latin typeface="Castellar" pitchFamily="18" charset="0"/>
              </a:rPr>
              <a:t>Il lirico </a:t>
            </a:r>
            <a:r>
              <a:rPr lang="it-IT" sz="3600" b="1" dirty="0" err="1" smtClean="0">
                <a:solidFill>
                  <a:schemeClr val="bg1"/>
                </a:solidFill>
                <a:effectLst>
                  <a:outerShdw blurRad="38100" dist="38100" dir="2700000" algn="tl">
                    <a:srgbClr val="000000">
                      <a:alpha val="43137"/>
                    </a:srgbClr>
                  </a:outerShdw>
                </a:effectLst>
                <a:latin typeface="Castellar" pitchFamily="18" charset="0"/>
              </a:rPr>
              <a:t>Anacreonte</a:t>
            </a:r>
            <a:endParaRPr lang="it-IT" sz="3600" b="1" dirty="0">
              <a:solidFill>
                <a:schemeClr val="bg1"/>
              </a:solidFill>
              <a:effectLst>
                <a:outerShdw blurRad="38100" dist="38100" dir="2700000" algn="tl">
                  <a:srgbClr val="000000">
                    <a:alpha val="43137"/>
                  </a:srgbClr>
                </a:outerShdw>
              </a:effectLst>
              <a:latin typeface="Castellar" pitchFamily="18" charset="0"/>
            </a:endParaRPr>
          </a:p>
        </p:txBody>
      </p:sp>
      <p:sp>
        <p:nvSpPr>
          <p:cNvPr id="3" name="Segnaposto contenuto 2"/>
          <p:cNvSpPr>
            <a:spLocks noGrp="1"/>
          </p:cNvSpPr>
          <p:nvPr>
            <p:ph idx="1"/>
          </p:nvPr>
        </p:nvSpPr>
        <p:spPr>
          <a:xfrm>
            <a:off x="-252536" y="980728"/>
            <a:ext cx="4546848" cy="3384376"/>
          </a:xfrm>
        </p:spPr>
        <p:txBody>
          <a:bodyPr>
            <a:normAutofit fontScale="70000" lnSpcReduction="20000"/>
          </a:bodyPr>
          <a:lstStyle/>
          <a:p>
            <a:pPr fontAlgn="base">
              <a:buNone/>
            </a:pPr>
            <a:r>
              <a:rPr lang="it-IT" b="1" dirty="0" smtClean="0">
                <a:solidFill>
                  <a:schemeClr val="accent2">
                    <a:lumMod val="75000"/>
                  </a:schemeClr>
                </a:solidFill>
                <a:latin typeface="Arial Narrow" pitchFamily="34" charset="0"/>
              </a:rPr>
              <a:t>	“REDINI DELL’ANIMA”</a:t>
            </a:r>
          </a:p>
          <a:p>
            <a:pPr fontAlgn="base">
              <a:buNone/>
            </a:pPr>
            <a:r>
              <a:rPr lang="it-IT" dirty="0" smtClean="0"/>
              <a:t>	</a:t>
            </a:r>
          </a:p>
          <a:p>
            <a:pPr fontAlgn="base">
              <a:buNone/>
            </a:pPr>
            <a:r>
              <a:rPr lang="it-IT" dirty="0" smtClean="0"/>
              <a:t>	</a:t>
            </a:r>
            <a:r>
              <a:rPr lang="el-GR" dirty="0" smtClean="0">
                <a:effectLst>
                  <a:outerShdw blurRad="38100" dist="38100" dir="2700000" algn="tl">
                    <a:srgbClr val="000000">
                      <a:alpha val="43137"/>
                    </a:srgbClr>
                  </a:outerShdw>
                </a:effectLst>
              </a:rPr>
              <a:t>ὦ παῖ παρθένιον βλέπων</a:t>
            </a:r>
            <a:br>
              <a:rPr lang="el-GR" dirty="0" smtClean="0">
                <a:effectLst>
                  <a:outerShdw blurRad="38100" dist="38100" dir="2700000" algn="tl">
                    <a:srgbClr val="000000">
                      <a:alpha val="43137"/>
                    </a:srgbClr>
                  </a:outerShdw>
                </a:effectLst>
              </a:rPr>
            </a:br>
            <a:r>
              <a:rPr lang="el-GR" dirty="0" smtClean="0">
                <a:effectLst>
                  <a:outerShdw blurRad="38100" dist="38100" dir="2700000" algn="tl">
                    <a:srgbClr val="000000">
                      <a:alpha val="43137"/>
                    </a:srgbClr>
                  </a:outerShdw>
                </a:effectLst>
              </a:rPr>
              <a:t>δίζημαί σε, σὺ δ’ οὐ κλύεις,</a:t>
            </a:r>
            <a:br>
              <a:rPr lang="el-GR" dirty="0" smtClean="0">
                <a:effectLst>
                  <a:outerShdw blurRad="38100" dist="38100" dir="2700000" algn="tl">
                    <a:srgbClr val="000000">
                      <a:alpha val="43137"/>
                    </a:srgbClr>
                  </a:outerShdw>
                </a:effectLst>
              </a:rPr>
            </a:br>
            <a:r>
              <a:rPr lang="el-GR" dirty="0" smtClean="0">
                <a:effectLst>
                  <a:outerShdw blurRad="38100" dist="38100" dir="2700000" algn="tl">
                    <a:srgbClr val="000000">
                      <a:alpha val="43137"/>
                    </a:srgbClr>
                  </a:outerShdw>
                </a:effectLst>
              </a:rPr>
              <a:t>οὐκ εἰδὼς ὅτι τῆς ἐμῆς</a:t>
            </a:r>
            <a:br>
              <a:rPr lang="el-GR" dirty="0" smtClean="0">
                <a:effectLst>
                  <a:outerShdw blurRad="38100" dist="38100" dir="2700000" algn="tl">
                    <a:srgbClr val="000000">
                      <a:alpha val="43137"/>
                    </a:srgbClr>
                  </a:outerShdw>
                </a:effectLst>
              </a:rPr>
            </a:br>
            <a:r>
              <a:rPr lang="el-GR" dirty="0" smtClean="0">
                <a:effectLst>
                  <a:outerShdw blurRad="38100" dist="38100" dir="2700000" algn="tl">
                    <a:srgbClr val="000000">
                      <a:alpha val="43137"/>
                    </a:srgbClr>
                  </a:outerShdw>
                </a:effectLst>
              </a:rPr>
              <a:t>ψυχῆς ἡνιοχεύεις.</a:t>
            </a:r>
          </a:p>
          <a:p>
            <a:pPr fontAlgn="base">
              <a:buNone/>
            </a:pPr>
            <a:endParaRPr lang="it-IT" dirty="0" smtClean="0"/>
          </a:p>
          <a:p>
            <a:pPr fontAlgn="base">
              <a:buNone/>
            </a:pPr>
            <a:r>
              <a:rPr lang="it-IT" dirty="0" smtClean="0"/>
              <a:t>	</a:t>
            </a:r>
            <a:r>
              <a:rPr lang="it-IT" dirty="0" smtClean="0">
                <a:latin typeface="Times New Roman" pitchFamily="18" charset="0"/>
                <a:cs typeface="Times New Roman" pitchFamily="18" charset="0"/>
              </a:rPr>
              <a:t>Ragazzo dallo sguardo di fanciulla,</a:t>
            </a:r>
            <a:br>
              <a:rPr lang="it-IT" dirty="0" smtClean="0">
                <a:latin typeface="Times New Roman" pitchFamily="18" charset="0"/>
                <a:cs typeface="Times New Roman" pitchFamily="18" charset="0"/>
              </a:rPr>
            </a:br>
            <a:r>
              <a:rPr lang="it-IT" dirty="0" smtClean="0">
                <a:latin typeface="Times New Roman" pitchFamily="18" charset="0"/>
                <a:cs typeface="Times New Roman" pitchFamily="18" charset="0"/>
              </a:rPr>
              <a:t>io t’inseguo e tu non m’ascolti</a:t>
            </a:r>
            <a:br>
              <a:rPr lang="it-IT" dirty="0" smtClean="0">
                <a:latin typeface="Times New Roman" pitchFamily="18" charset="0"/>
                <a:cs typeface="Times New Roman" pitchFamily="18" charset="0"/>
              </a:rPr>
            </a:br>
            <a:r>
              <a:rPr lang="it-IT" dirty="0" smtClean="0">
                <a:latin typeface="Times New Roman" pitchFamily="18" charset="0"/>
                <a:cs typeface="Times New Roman" pitchFamily="18" charset="0"/>
              </a:rPr>
              <a:t>non sapendo che reggi</a:t>
            </a:r>
            <a:br>
              <a:rPr lang="it-IT" dirty="0" smtClean="0">
                <a:latin typeface="Times New Roman" pitchFamily="18" charset="0"/>
                <a:cs typeface="Times New Roman" pitchFamily="18" charset="0"/>
              </a:rPr>
            </a:br>
            <a:r>
              <a:rPr lang="it-IT" dirty="0" smtClean="0">
                <a:latin typeface="Times New Roman" pitchFamily="18" charset="0"/>
                <a:cs typeface="Times New Roman" pitchFamily="18" charset="0"/>
              </a:rPr>
              <a:t>le redini della mia anima.</a:t>
            </a:r>
            <a:endParaRPr lang="it-IT" dirty="0">
              <a:latin typeface="Times New Roman" pitchFamily="18" charset="0"/>
              <a:cs typeface="Times New Roman" pitchFamily="18" charset="0"/>
            </a:endParaRPr>
          </a:p>
        </p:txBody>
      </p:sp>
      <p:sp>
        <p:nvSpPr>
          <p:cNvPr id="4" name="CasellaDiTesto 3"/>
          <p:cNvSpPr txBox="1"/>
          <p:nvPr/>
        </p:nvSpPr>
        <p:spPr>
          <a:xfrm>
            <a:off x="4499992" y="908720"/>
            <a:ext cx="4392488" cy="3816429"/>
          </a:xfrm>
          <a:prstGeom prst="rect">
            <a:avLst/>
          </a:prstGeom>
          <a:noFill/>
        </p:spPr>
        <p:txBody>
          <a:bodyPr wrap="square" rtlCol="0">
            <a:spAutoFit/>
          </a:bodyPr>
          <a:lstStyle/>
          <a:p>
            <a:pPr algn="r"/>
            <a:r>
              <a:rPr lang="it-IT" sz="2200" b="1" dirty="0" smtClean="0">
                <a:solidFill>
                  <a:schemeClr val="accent2">
                    <a:lumMod val="75000"/>
                  </a:schemeClr>
                </a:solidFill>
                <a:latin typeface="Arial Narrow" pitchFamily="34" charset="0"/>
              </a:rPr>
              <a:t>“CLEOBULO”</a:t>
            </a:r>
          </a:p>
          <a:p>
            <a:pPr algn="r"/>
            <a:endParaRPr lang="it-IT" sz="2200" dirty="0" smtClean="0"/>
          </a:p>
          <a:p>
            <a:pPr algn="r"/>
            <a:r>
              <a:rPr lang="el-GR" sz="2200" dirty="0" smtClean="0">
                <a:effectLst>
                  <a:outerShdw blurRad="38100" dist="38100" dir="2700000" algn="tl">
                    <a:srgbClr val="000000">
                      <a:alpha val="43137"/>
                    </a:srgbClr>
                  </a:outerShdw>
                </a:effectLst>
              </a:rPr>
              <a:t>ὦναξ, ᾧ δαµάλης Ἔρως καὶ Νύµφαι κυανώπιδες πορφυρέη τ’ Ἀφροδίτη συµπαίζουσιν· ἐπιστρέφεαι δ’ ὑψηλῶν κορυφὰς ὀρέων, γουνοῦµαί σε· σὺ δ’ εὐµενής ἔλθ’ ἡµῖν, κεχαρισµένης δ’ εὐχολῆς ἐπακούειν. Κλεοβούλῳ δ’ ἀγαθὸς γένευ σύµβουλος, τὸν ἐµόν γ’ ἔρωτ’, ὦ ∆εύνυσε, δέχεσθαι. </a:t>
            </a:r>
            <a:endParaRPr lang="it-IT" sz="2200" dirty="0">
              <a:effectLst>
                <a:outerShdw blurRad="38100" dist="38100" dir="2700000" algn="tl">
                  <a:srgbClr val="000000">
                    <a:alpha val="43137"/>
                  </a:srgbClr>
                </a:outerShdw>
              </a:effectLst>
            </a:endParaRPr>
          </a:p>
        </p:txBody>
      </p:sp>
      <p:sp>
        <p:nvSpPr>
          <p:cNvPr id="6" name="CasellaDiTesto 5"/>
          <p:cNvSpPr txBox="1"/>
          <p:nvPr/>
        </p:nvSpPr>
        <p:spPr>
          <a:xfrm>
            <a:off x="2699792" y="4797152"/>
            <a:ext cx="6192688" cy="1785104"/>
          </a:xfrm>
          <a:prstGeom prst="rect">
            <a:avLst/>
          </a:prstGeom>
          <a:noFill/>
        </p:spPr>
        <p:txBody>
          <a:bodyPr wrap="square" rtlCol="0">
            <a:spAutoFit/>
          </a:bodyPr>
          <a:lstStyle/>
          <a:p>
            <a:pPr algn="r"/>
            <a:r>
              <a:rPr lang="it-IT" sz="2200" dirty="0" smtClean="0">
                <a:latin typeface="Times New Roman" pitchFamily="18" charset="0"/>
                <a:cs typeface="Times New Roman" pitchFamily="18" charset="0"/>
              </a:rPr>
              <a:t>O signore, col quale Eros giovenco e le Ninfe occhi azzurri e Afrodite purpurea giocano, ti aggiri per le balze alte dei monti: vieni - ti supplico - a noi, e gradita ascolta la mia preghiera: a </a:t>
            </a:r>
            <a:r>
              <a:rPr lang="it-IT" sz="2200" dirty="0" err="1" smtClean="0">
                <a:latin typeface="Times New Roman" pitchFamily="18" charset="0"/>
                <a:cs typeface="Times New Roman" pitchFamily="18" charset="0"/>
              </a:rPr>
              <a:t>Cleobulo</a:t>
            </a:r>
            <a:r>
              <a:rPr lang="it-IT" sz="2200" dirty="0" smtClean="0">
                <a:latin typeface="Times New Roman" pitchFamily="18" charset="0"/>
                <a:cs typeface="Times New Roman" pitchFamily="18" charset="0"/>
              </a:rPr>
              <a:t> dà buoni consigli; egli accetti, o Dioniso, il mio amore. </a:t>
            </a:r>
            <a:endParaRPr lang="it-IT" sz="2200"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2975</Words>
  <Application>Microsoft Office PowerPoint</Application>
  <PresentationFormat>Presentazione su schermo (4:3)</PresentationFormat>
  <Paragraphs>152</Paragraphs>
  <Slides>35</Slides>
  <Notes>14</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Tema di Office</vt:lpstr>
      <vt:lpstr>L’AMORE NELL’ANTICA GRECIA</vt:lpstr>
      <vt:lpstr>Ερως</vt:lpstr>
      <vt:lpstr>              La nascita di Ερως</vt:lpstr>
      <vt:lpstr>Ερως nella letteratura </vt:lpstr>
      <vt:lpstr>Diapositiva 5</vt:lpstr>
      <vt:lpstr>Ερως e la pederastia</vt:lpstr>
      <vt:lpstr>Diapositiva 7</vt:lpstr>
      <vt:lpstr>Diapositiva 8</vt:lpstr>
      <vt:lpstr>Il lirico Anacreonte</vt:lpstr>
      <vt:lpstr>Filia</vt:lpstr>
      <vt:lpstr>Achille e Patroclo in Omero</vt:lpstr>
      <vt:lpstr>Un altro momento di grande drammaticità nell’Iliade è l’inizio del compianto per il corpo di Patroclo, ad opera di Achille stesso:</vt:lpstr>
      <vt:lpstr>αγάπη </vt:lpstr>
      <vt:lpstr>Diapositiva 14</vt:lpstr>
      <vt:lpstr>“ἀγάπἀσɛις τòv πλησìov σoὗ ὦς σɛαυτòv.” “ amerai il prossimo tuo come te stesso.”  In cui ἀγάπἀσɛις è il futuro semplice regolare del verbo ἀγάπἀω. Pertanto, anche come verbo lo troviamo abbondantemente sia in autori classici che nel Vangelo di Giovanni, con lo stesso significato, e senza particolari innovazioni. In riferimento alla parola greca agape, è perfettamente identificato a queste tre proprietà: dono, gratuità e fedeltà.</vt:lpstr>
      <vt:lpstr>Differenze tra erwς e agaph</vt:lpstr>
      <vt:lpstr>Il rapporto tra le due forme di amore è stato al centro di un dibattito tra gli studiosi. Mentre Anders Nygren distingueva nettamente l’agape dall’eros, attribuendo il primo al cristianesimo e il secondo al mondo greco, Benedetto XVI presenta invece le due forme di amore come espressioni complementari di un unico sentimento.In contrasto con Nygren, John Michael Rist ha sostenuto che il concetto di agape non è estraneo neppure a Platone e ai pagani, sebbene utilizzino esclusivamente il termine Eros.</vt:lpstr>
      <vt:lpstr>  Raffigurazioni dell’amore Agápe nell’arte </vt:lpstr>
      <vt:lpstr>Diapositiva 19</vt:lpstr>
      <vt:lpstr>PLATONE  E  L’AMORE PLATONICO </vt:lpstr>
      <vt:lpstr>PLATONE</vt:lpstr>
      <vt:lpstr>AMORE PLATONICO</vt:lpstr>
      <vt:lpstr>[Platone nelle sue due opere principali “il simposio” e “Fedro” tramite dialoghi spiega il suo pensiero riguardo l’amore.]</vt:lpstr>
      <vt:lpstr>FEDRO Nel Fedro Platone continua il discorso sull’amore. L’amore è attratto dalla bellezza che fa da mediatrice tra l’anima e il mondo delle idee. L’éros quindi diventa procedimento razionale, “dialettica“, ovvero guida dell’anima che attraverso la bellezza arriva a ricordare e a comprendere l’essere autentico.  Sempre nel Fedro, Platone distingue l’anima in tre parti: 1. la parte concupiscibile, che ha sede nel ventre, da cui originano tutti gli impulsi; 2. la parte razionale, che ha sede nel cervello, domina gli impulsi e gli istinti; 3. la parte irascibile, che ha sede nel petto, è la parte coraggiosa che aiuta la ragione a controllare la parte concupiscibile.  </vt:lpstr>
      <vt:lpstr>Diapositiva 25</vt:lpstr>
      <vt:lpstr>Diapositiva 26</vt:lpstr>
      <vt:lpstr>L’amore nella letteratura</vt:lpstr>
      <vt:lpstr>Diapositiva 28</vt:lpstr>
      <vt:lpstr>Diapositiva 29</vt:lpstr>
      <vt:lpstr>Diapositiva 30</vt:lpstr>
      <vt:lpstr>La vita matrimoniale delle donne</vt:lpstr>
      <vt:lpstr>Diapositiva 32</vt:lpstr>
      <vt:lpstr>Matrimonio nel mondo greco</vt:lpstr>
      <vt:lpstr>Il fidanzamento era visto come un dono. Il genero e il suocero diventavano alleati (etai) attraverso lo scambio di altri doni, in preparazione del trasferimento della sposa. I regali (dora) indicavano l'alleanza tra le due famiglie. Lo scambio mostrava che la famiglia della donna non stava semplicemente vendendo o espellendo sua figlia; i doni formalizzavano la legittimità di un matrimonio. Il dono fatto dalla famiglia della moglie promessa sposa (hedna), di solito consisteva in un vitello o altro capo di bestiame.</vt:lpstr>
      <vt:lpstr>Diapositiva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φιλος  εν παλαιη Ηλλαδη</dc:title>
  <dc:creator>Claudia Valente</dc:creator>
  <cp:lastModifiedBy>Windows User</cp:lastModifiedBy>
  <cp:revision>55</cp:revision>
  <dcterms:created xsi:type="dcterms:W3CDTF">2018-05-04T15:20:13Z</dcterms:created>
  <dcterms:modified xsi:type="dcterms:W3CDTF">2018-05-23T21:06:04Z</dcterms:modified>
</cp:coreProperties>
</file>