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257" r:id="rId3"/>
    <p:sldId id="258" r:id="rId4"/>
    <p:sldId id="259" r:id="rId5"/>
    <p:sldId id="278" r:id="rId6"/>
    <p:sldId id="260" r:id="rId7"/>
    <p:sldId id="279" r:id="rId8"/>
    <p:sldId id="261" r:id="rId9"/>
    <p:sldId id="262" r:id="rId10"/>
    <p:sldId id="277" r:id="rId11"/>
    <p:sldId id="263" r:id="rId12"/>
    <p:sldId id="264" r:id="rId13"/>
    <p:sldId id="265" r:id="rId14"/>
    <p:sldId id="276" r:id="rId15"/>
    <p:sldId id="266" r:id="rId16"/>
    <p:sldId id="267" r:id="rId17"/>
    <p:sldId id="268" r:id="rId18"/>
    <p:sldId id="275" r:id="rId19"/>
    <p:sldId id="269" r:id="rId20"/>
    <p:sldId id="270" r:id="rId21"/>
    <p:sldId id="271" r:id="rId22"/>
    <p:sldId id="273" r:id="rId23"/>
    <p:sldId id="274" r:id="rId24"/>
    <p:sldId id="272"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8" d="100"/>
          <a:sy n="48" d="100"/>
        </p:scale>
        <p:origin x="-564"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758613" y="1950720"/>
            <a:ext cx="11166788" cy="2600960"/>
          </a:xfrm>
          <a:ln>
            <a:noFill/>
          </a:ln>
        </p:spPr>
        <p:txBody>
          <a:bodyPr vert="horz" tIns="0" rIns="2600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758613" y="4591695"/>
            <a:ext cx="11171123" cy="2492587"/>
          </a:xfrm>
        </p:spPr>
        <p:txBody>
          <a:bodyPr lIns="0" rIns="26009"/>
          <a:lstStyle>
            <a:lvl1pPr marL="0" marR="65023" indent="0" algn="r">
              <a:buNone/>
              <a:defRPr>
                <a:solidFill>
                  <a:schemeClr val="tx1"/>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564CF2E0-CCC4-4E1E-9902-C3C36AB3FDA4}" type="datetimeFigureOut">
              <a:rPr lang="en-US" smtClean="0"/>
              <a:pPr/>
              <a:t>5/28/2018</a:t>
            </a:fld>
            <a:endParaRPr lang="en-US"/>
          </a:p>
        </p:txBody>
      </p:sp>
      <p:sp>
        <p:nvSpPr>
          <p:cNvPr id="19" name="Segnaposto piè di pagina 18"/>
          <p:cNvSpPr>
            <a:spLocks noGrp="1"/>
          </p:cNvSpPr>
          <p:nvPr>
            <p:ph type="ftr" sz="quarter" idx="11"/>
          </p:nvPr>
        </p:nvSpPr>
        <p:spPr/>
        <p:txBody>
          <a:bodyPr/>
          <a:lstStyle/>
          <a:p>
            <a:endParaRPr kumimoji="0" lang="en-US"/>
          </a:p>
        </p:txBody>
      </p:sp>
      <p:sp>
        <p:nvSpPr>
          <p:cNvPr id="27" name="Segnaposto numero diapositiva 26"/>
          <p:cNvSpPr>
            <a:spLocks noGrp="1"/>
          </p:cNvSpPr>
          <p:nvPr>
            <p:ph type="sldNum" sz="quarter" idx="12"/>
          </p:nvPr>
        </p:nvSpPr>
        <p:spPr/>
        <p:txBody>
          <a:bodyPr/>
          <a:lstStyle/>
          <a:p>
            <a:fld id="{86CB4B4D-7CA3-9044-876B-883B54F8677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64CF2E0-CCC4-4E1E-9902-C3C36AB3FDA4}" type="datetimeFigureOut">
              <a:rPr lang="en-US" smtClean="0"/>
              <a:pPr/>
              <a:t>5/28/2018</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428480" y="1300482"/>
            <a:ext cx="2926080" cy="741228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50240" y="1300482"/>
            <a:ext cx="8561493" cy="741228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64CF2E0-CCC4-4E1E-9902-C3C36AB3FDA4}" type="datetimeFigureOut">
              <a:rPr lang="en-US" smtClean="0"/>
              <a:pPr/>
              <a:t>5/28/2018</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40" name="Shape 40"/>
          <p:cNvSpPr>
            <a:spLocks noGrp="1"/>
          </p:cNvSpPr>
          <p:nvPr>
            <p:ph type="title"/>
          </p:nvPr>
        </p:nvSpPr>
        <p:spPr>
          <a:xfrm>
            <a:off x="660400" y="3759200"/>
            <a:ext cx="11684000" cy="2222500"/>
          </a:xfrm>
          <a:prstGeom prst="rect">
            <a:avLst/>
          </a:prstGeom>
        </p:spPr>
        <p:txBody>
          <a:bodyPr anchor="ctr"/>
          <a:lstStyle>
            <a:lvl1pPr>
              <a:defRPr sz="6200" spc="992"/>
            </a:lvl1pPr>
          </a:lstStyle>
          <a:p>
            <a:r>
              <a:t>Titolo Testo</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60400" y="1003300"/>
            <a:ext cx="11684000" cy="1460500"/>
          </a:xfrm>
          <a:prstGeom prst="rect">
            <a:avLst/>
          </a:prstGeom>
        </p:spPr>
        <p:txBody>
          <a:bodyPr/>
          <a:lstStyle>
            <a:lvl1pPr>
              <a:defRPr sz="6200" spc="992"/>
            </a:lvl1pPr>
          </a:lstStyle>
          <a:p>
            <a:r>
              <a:t>Titolo Testo</a:t>
            </a:r>
          </a:p>
        </p:txBody>
      </p:sp>
      <p:sp>
        <p:nvSpPr>
          <p:cNvPr id="22" name="Shape 2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64CF2E0-CCC4-4E1E-9902-C3C36AB3FDA4}" type="datetimeFigureOut">
              <a:rPr lang="en-US" smtClean="0"/>
              <a:pPr/>
              <a:t>5/28/2018</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54278" y="1872691"/>
            <a:ext cx="11054080" cy="193771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54278" y="3846633"/>
            <a:ext cx="11054080" cy="2147146"/>
          </a:xfrm>
        </p:spPr>
        <p:txBody>
          <a:bodyPr lIns="65023" rIns="65023" anchor="t"/>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564CF2E0-CCC4-4E1E-9902-C3C36AB3FDA4}" type="datetimeFigureOut">
              <a:rPr lang="en-US" smtClean="0"/>
              <a:pPr/>
              <a:t>5/28/2018</a:t>
            </a:fld>
            <a:endParaRPr lang="en-US"/>
          </a:p>
        </p:txBody>
      </p:sp>
      <p:sp>
        <p:nvSpPr>
          <p:cNvPr id="5" name="Segnaposto piè di pagina 4"/>
          <p:cNvSpPr>
            <a:spLocks noGrp="1"/>
          </p:cNvSpPr>
          <p:nvPr>
            <p:ph type="ftr" sz="quarter" idx="11"/>
          </p:nvPr>
        </p:nvSpPr>
        <p:spPr/>
        <p:txBody>
          <a:bodyPr/>
          <a:lstStyle/>
          <a:p>
            <a:endParaRPr kumimoji="0" lang="en-US" dirty="0"/>
          </a:p>
        </p:txBody>
      </p:sp>
      <p:sp>
        <p:nvSpPr>
          <p:cNvPr id="6" name="Segnaposto numero diapositiva 5"/>
          <p:cNvSpPr>
            <a:spLocks noGrp="1"/>
          </p:cNvSpPr>
          <p:nvPr>
            <p:ph type="sldNum" sz="quarter" idx="12"/>
          </p:nvPr>
        </p:nvSpPr>
        <p:spPr/>
        <p:txBody>
          <a:bodyPr/>
          <a:lstStyle/>
          <a:p>
            <a:fld id="{86CB4B4D-7CA3-9044-876B-883B54F8677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50240" y="1001370"/>
            <a:ext cx="11704320" cy="16256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650240" y="2730788"/>
            <a:ext cx="5743787" cy="6307328"/>
          </a:xfrm>
        </p:spPr>
        <p:txBody>
          <a:bodyPr/>
          <a:lstStyle>
            <a:lvl1pPr>
              <a:defRPr sz="3700"/>
            </a:lvl1pPr>
            <a:lvl2pPr>
              <a:defRPr sz="3400"/>
            </a:lvl2pPr>
            <a:lvl3pPr>
              <a:defRPr sz="2800"/>
            </a:lvl3pPr>
            <a:lvl4pPr>
              <a:defRPr sz="2600"/>
            </a:lvl4pPr>
            <a:lvl5pPr>
              <a:defRPr sz="2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6610773" y="2730788"/>
            <a:ext cx="5743787" cy="6307328"/>
          </a:xfrm>
        </p:spPr>
        <p:txBody>
          <a:bodyPr/>
          <a:lstStyle>
            <a:lvl1pPr>
              <a:defRPr sz="3700"/>
            </a:lvl1pPr>
            <a:lvl2pPr>
              <a:defRPr sz="3400"/>
            </a:lvl2pPr>
            <a:lvl3pPr>
              <a:defRPr sz="2800"/>
            </a:lvl3pPr>
            <a:lvl4pPr>
              <a:defRPr sz="2600"/>
            </a:lvl4pPr>
            <a:lvl5pPr>
              <a:defRPr sz="2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64CF2E0-CCC4-4E1E-9902-C3C36AB3FDA4}" type="datetimeFigureOut">
              <a:rPr lang="en-US" smtClean="0"/>
              <a:pPr/>
              <a:t>5/28/2018</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50240" y="1001370"/>
            <a:ext cx="11704320" cy="1625600"/>
          </a:xfrm>
        </p:spPr>
        <p:txBody>
          <a:bodyPr tIns="65023"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50240" y="2638575"/>
            <a:ext cx="5746045" cy="937745"/>
          </a:xfrm>
        </p:spPr>
        <p:txBody>
          <a:bodyPr lIns="65023" tIns="0" rIns="65023" bIns="0" anchor="ctr">
            <a:noAutofit/>
          </a:bodyP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6606259" y="2644989"/>
            <a:ext cx="5748302" cy="931332"/>
          </a:xfrm>
        </p:spPr>
        <p:txBody>
          <a:bodyPr lIns="65023" tIns="0" rIns="65023" bIns="0" anchor="ct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50240" y="3576320"/>
            <a:ext cx="5746045" cy="5469468"/>
          </a:xfrm>
        </p:spPr>
        <p:txBody>
          <a:bodyPr tIns="0"/>
          <a:lstStyle>
            <a:lvl1pPr>
              <a:defRPr sz="3100"/>
            </a:lvl1pPr>
            <a:lvl2pPr>
              <a:defRPr sz="2800"/>
            </a:lvl2pPr>
            <a:lvl3pPr>
              <a:defRPr sz="2600"/>
            </a:lvl3pPr>
            <a:lvl4pPr>
              <a:defRPr sz="2300"/>
            </a:lvl4pPr>
            <a:lvl5pPr>
              <a:defRPr sz="23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6606259" y="3576320"/>
            <a:ext cx="5748302" cy="5469468"/>
          </a:xfrm>
        </p:spPr>
        <p:txBody>
          <a:bodyPr tIns="0"/>
          <a:lstStyle>
            <a:lvl1pPr>
              <a:defRPr sz="3100"/>
            </a:lvl1pPr>
            <a:lvl2pPr>
              <a:defRPr sz="2800"/>
            </a:lvl2pPr>
            <a:lvl3pPr>
              <a:defRPr sz="2600"/>
            </a:lvl3pPr>
            <a:lvl4pPr>
              <a:defRPr sz="2300"/>
            </a:lvl4pPr>
            <a:lvl5pPr>
              <a:defRPr sz="23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564CF2E0-CCC4-4E1E-9902-C3C36AB3FDA4}" type="datetimeFigureOut">
              <a:rPr lang="en-US" smtClean="0"/>
              <a:pPr/>
              <a:t>5/28/2018</a:t>
            </a:fld>
            <a:endParaRPr lang="en-US"/>
          </a:p>
        </p:txBody>
      </p:sp>
      <p:sp>
        <p:nvSpPr>
          <p:cNvPr id="8" name="Segnaposto piè di pagina 7"/>
          <p:cNvSpPr>
            <a:spLocks noGrp="1"/>
          </p:cNvSpPr>
          <p:nvPr>
            <p:ph type="ftr" sz="quarter" idx="11"/>
          </p:nvPr>
        </p:nvSpPr>
        <p:spPr/>
        <p:txBody>
          <a:bodyPr/>
          <a:lstStyle/>
          <a:p>
            <a:endParaRPr kumimoji="0" lang="en-US"/>
          </a:p>
        </p:txBody>
      </p:sp>
      <p:sp>
        <p:nvSpPr>
          <p:cNvPr id="9" name="Segnaposto numero diapositiva 8"/>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50240" y="1001370"/>
            <a:ext cx="11812693" cy="16256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1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564CF2E0-CCC4-4E1E-9902-C3C36AB3FDA4}" type="datetimeFigureOut">
              <a:rPr lang="en-US" smtClean="0"/>
              <a:pPr/>
              <a:t>5/28/2018</a:t>
            </a:fld>
            <a:endParaRPr lang="en-US"/>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4CF2E0-CCC4-4E1E-9902-C3C36AB3FDA4}" type="datetimeFigureOut">
              <a:rPr lang="en-US" smtClean="0"/>
              <a:pPr/>
              <a:t>5/28/2018</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75360" y="731523"/>
            <a:ext cx="3901440" cy="1652693"/>
          </a:xfrm>
        </p:spPr>
        <p:txBody>
          <a:bodyPr lIns="0" anchor="b">
            <a:noAutofit/>
          </a:bodyPr>
          <a:lstStyle>
            <a:lvl1pPr algn="l" rtl="0">
              <a:spcBef>
                <a:spcPct val="0"/>
              </a:spcBef>
              <a:buNone/>
              <a:defRPr sz="37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75360" y="2384213"/>
            <a:ext cx="3901440" cy="6502400"/>
          </a:xfrm>
        </p:spPr>
        <p:txBody>
          <a:bodyPr lIns="26009" rIns="26009"/>
          <a:lstStyle>
            <a:lvl1pPr marL="0" indent="0" algn="l">
              <a:buNone/>
              <a:defRPr sz="2000"/>
            </a:lvl1pPr>
            <a:lvl2pPr indent="0" algn="l">
              <a:buNone/>
              <a:defRPr sz="1700"/>
            </a:lvl2pPr>
            <a:lvl3pPr indent="0" algn="l">
              <a:buNone/>
              <a:defRPr sz="1400"/>
            </a:lvl3pPr>
            <a:lvl4pPr indent="0" algn="l">
              <a:buNone/>
              <a:defRPr sz="1300"/>
            </a:lvl4pPr>
            <a:lvl5pPr indent="0" algn="l">
              <a:buNone/>
              <a:defRPr sz="13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5084516" y="2384213"/>
            <a:ext cx="7270044" cy="6502400"/>
          </a:xfrm>
        </p:spPr>
        <p:txBody>
          <a:bodyPr tIns="0"/>
          <a:lstStyle>
            <a:lvl1pPr>
              <a:defRPr sz="4000"/>
            </a:lvl1pPr>
            <a:lvl2pPr>
              <a:defRPr sz="3700"/>
            </a:lvl2pPr>
            <a:lvl3pPr>
              <a:defRPr sz="3400"/>
            </a:lvl3pPr>
            <a:lvl4pPr>
              <a:defRPr sz="2800"/>
            </a:lvl4pPr>
            <a:lvl5pPr>
              <a:defRPr sz="2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64CF2E0-CCC4-4E1E-9902-C3C36AB3FDA4}" type="datetimeFigureOut">
              <a:rPr lang="en-US" smtClean="0"/>
              <a:pPr/>
              <a:t>5/28/2018</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4502404" y="1575932"/>
            <a:ext cx="7477760" cy="58521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12" name="Triangolo rettangolo 11"/>
          <p:cNvSpPr/>
          <p:nvPr/>
        </p:nvSpPr>
        <p:spPr>
          <a:xfrm rot="420000" flipV="1">
            <a:off x="11383657" y="7622782"/>
            <a:ext cx="221082" cy="22108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2" name="Titolo 1"/>
          <p:cNvSpPr>
            <a:spLocks noGrp="1"/>
          </p:cNvSpPr>
          <p:nvPr>
            <p:ph type="title"/>
          </p:nvPr>
        </p:nvSpPr>
        <p:spPr>
          <a:xfrm>
            <a:off x="866986" y="1673950"/>
            <a:ext cx="3147162" cy="2250839"/>
          </a:xfrm>
        </p:spPr>
        <p:txBody>
          <a:bodyPr vert="horz" lIns="65023" tIns="65023" rIns="65023" bIns="65023" anchor="b"/>
          <a:lstStyle>
            <a:lvl1pPr algn="l">
              <a:buNone/>
              <a:defRPr sz="28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866987" y="4023161"/>
            <a:ext cx="3142827" cy="3099477"/>
          </a:xfrm>
        </p:spPr>
        <p:txBody>
          <a:bodyPr lIns="91032" rIns="65023" bIns="65023" anchor="t"/>
          <a:lstStyle>
            <a:lvl1pPr marL="0" indent="0" algn="l">
              <a:spcBef>
                <a:spcPts val="356"/>
              </a:spcBef>
              <a:buFontTx/>
              <a:buNone/>
              <a:defRPr sz="1800"/>
            </a:lvl1pPr>
            <a:lvl2pPr>
              <a:defRPr sz="1700"/>
            </a:lvl2pPr>
            <a:lvl3pPr>
              <a:defRPr sz="1400"/>
            </a:lvl3pPr>
            <a:lvl4pPr>
              <a:defRPr sz="1300"/>
            </a:lvl4pPr>
            <a:lvl5pPr>
              <a:defRPr sz="13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564CF2E0-CCC4-4E1E-9902-C3C36AB3FDA4}" type="datetimeFigureOut">
              <a:rPr lang="en-US" smtClean="0"/>
              <a:pPr/>
              <a:t>5/28/2018</a:t>
            </a:fld>
            <a:endParaRPr lang="en-US"/>
          </a:p>
        </p:txBody>
      </p:sp>
      <p:sp>
        <p:nvSpPr>
          <p:cNvPr id="6" name="Segnaposto piè di pagina 5"/>
          <p:cNvSpPr>
            <a:spLocks noGrp="1"/>
          </p:cNvSpPr>
          <p:nvPr>
            <p:ph type="ftr" sz="quarter" idx="11"/>
          </p:nvPr>
        </p:nvSpPr>
        <p:spPr/>
        <p:txBody>
          <a:bodyPr/>
          <a:lstStyle/>
          <a:p>
            <a:endParaRPr kumimoji="0" lang="en-US" dirty="0"/>
          </a:p>
        </p:txBody>
      </p:sp>
      <p:sp>
        <p:nvSpPr>
          <p:cNvPr id="7" name="Segnaposto numero diapositiva 6"/>
          <p:cNvSpPr>
            <a:spLocks noGrp="1"/>
          </p:cNvSpPr>
          <p:nvPr>
            <p:ph type="sldNum" sz="quarter" idx="12"/>
          </p:nvPr>
        </p:nvSpPr>
        <p:spPr>
          <a:xfrm>
            <a:off x="11487573" y="9040143"/>
            <a:ext cx="866987" cy="519289"/>
          </a:xfrm>
        </p:spPr>
        <p:txBody>
          <a:bodyPr/>
          <a:lstStyle/>
          <a:p>
            <a:fld id="{86CB4B4D-7CA3-9044-876B-883B54F8677D}" type="slidenum">
              <a:rPr lang="it-IT" smtClean="0"/>
              <a:pPr/>
              <a:t>‹N›</a:t>
            </a:fld>
            <a:endParaRPr lang="it-IT"/>
          </a:p>
        </p:txBody>
      </p:sp>
      <p:sp>
        <p:nvSpPr>
          <p:cNvPr id="3" name="Segnaposto immagine 2"/>
          <p:cNvSpPr>
            <a:spLocks noGrp="1"/>
          </p:cNvSpPr>
          <p:nvPr>
            <p:ph type="pic" idx="1"/>
          </p:nvPr>
        </p:nvSpPr>
        <p:spPr>
          <a:xfrm rot="420000">
            <a:off x="4957572" y="1705980"/>
            <a:ext cx="6567424" cy="5592064"/>
          </a:xfrm>
          <a:prstGeom prst="rect">
            <a:avLst/>
          </a:prstGeom>
          <a:solidFill>
            <a:schemeClr val="bg2"/>
          </a:solidFill>
          <a:ln w="3000" cap="rnd">
            <a:solidFill>
              <a:srgbClr val="C0C0C0"/>
            </a:solidFill>
            <a:round/>
          </a:ln>
          <a:effectLst/>
        </p:spPr>
        <p:txBody>
          <a:bodyPr/>
          <a:lstStyle>
            <a:lvl1pPr marL="0" indent="0">
              <a:buNone/>
              <a:defRPr sz="46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13547" y="8272498"/>
            <a:ext cx="13031893" cy="14811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6231467" y="8845974"/>
            <a:ext cx="6773333" cy="90762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13547" y="-10160"/>
            <a:ext cx="13031893" cy="14811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6231467" y="-10160"/>
            <a:ext cx="6773333" cy="90762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650240" y="1001370"/>
            <a:ext cx="11704320" cy="1625600"/>
          </a:xfrm>
          <a:prstGeom prst="rect">
            <a:avLst/>
          </a:prstGeom>
        </p:spPr>
        <p:txBody>
          <a:bodyPr vert="horz" lIns="0" tIns="65023"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650240" y="2752683"/>
            <a:ext cx="11704320" cy="6242304"/>
          </a:xfrm>
          <a:prstGeom prst="rect">
            <a:avLst/>
          </a:prstGeom>
        </p:spPr>
        <p:txBody>
          <a:bodyPr vert="horz" lIns="130046" tIns="65023" rIns="130046" bIns="65023">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50240" y="9040143"/>
            <a:ext cx="3034453" cy="519289"/>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pPr algn="r" eaLnBrk="1" latinLnBrk="0" hangingPunct="1"/>
            <a:fld id="{564CF2E0-CCC4-4E1E-9902-C3C36AB3FDA4}" type="datetimeFigureOut">
              <a:rPr lang="en-US" smtClean="0"/>
              <a:pPr algn="r" eaLnBrk="1" latinLnBrk="0" hangingPunct="1"/>
              <a:t>5/28/2018</a:t>
            </a:fld>
            <a:endParaRPr lang="en-US" sz="2000" dirty="0">
              <a:solidFill>
                <a:schemeClr val="tx2"/>
              </a:solidFill>
            </a:endParaRPr>
          </a:p>
        </p:txBody>
      </p:sp>
      <p:sp>
        <p:nvSpPr>
          <p:cNvPr id="22" name="Segnaposto piè di pagina 21"/>
          <p:cNvSpPr>
            <a:spLocks noGrp="1"/>
          </p:cNvSpPr>
          <p:nvPr>
            <p:ph type="ftr" sz="quarter" idx="3"/>
          </p:nvPr>
        </p:nvSpPr>
        <p:spPr>
          <a:xfrm>
            <a:off x="3793067" y="9040143"/>
            <a:ext cx="4768427" cy="519289"/>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endParaRPr kumimoji="0" lang="en-US" sz="2000" dirty="0">
              <a:solidFill>
                <a:schemeClr val="tx2"/>
              </a:solidFill>
            </a:endParaRPr>
          </a:p>
        </p:txBody>
      </p:sp>
      <p:sp>
        <p:nvSpPr>
          <p:cNvPr id="18" name="Segnaposto numero diapositiva 17"/>
          <p:cNvSpPr>
            <a:spLocks noGrp="1"/>
          </p:cNvSpPr>
          <p:nvPr>
            <p:ph type="sldNum" sz="quarter" idx="4"/>
          </p:nvPr>
        </p:nvSpPr>
        <p:spPr>
          <a:xfrm>
            <a:off x="11270827" y="9040143"/>
            <a:ext cx="1083733" cy="519289"/>
          </a:xfrm>
          <a:prstGeom prst="rect">
            <a:avLst/>
          </a:prstGeom>
        </p:spPr>
        <p:txBody>
          <a:bodyPr vert="horz" lIns="0" tIns="0" rIns="0" bIns="0" anchor="b"/>
          <a:lstStyle>
            <a:lvl1pPr algn="r" eaLnBrk="1" latinLnBrk="0" hangingPunct="1">
              <a:defRPr kumimoji="0" sz="1700">
                <a:solidFill>
                  <a:schemeClr val="tx2">
                    <a:shade val="90000"/>
                  </a:schemeClr>
                </a:solidFill>
              </a:defRPr>
            </a:lvl1pPr>
          </a:lstStyle>
          <a:p>
            <a:fld id="{86CB4B4D-7CA3-9044-876B-883B54F8677D}" type="slidenum">
              <a:rPr lang="it-IT" smtClean="0"/>
              <a:pPr/>
              <a:t>‹N›</a:t>
            </a:fld>
            <a:endParaRPr lang="it-IT"/>
          </a:p>
        </p:txBody>
      </p:sp>
      <p:grpSp>
        <p:nvGrpSpPr>
          <p:cNvPr id="2" name="Gruppo 1"/>
          <p:cNvGrpSpPr/>
          <p:nvPr/>
        </p:nvGrpSpPr>
        <p:grpSpPr>
          <a:xfrm>
            <a:off x="-27046" y="287869"/>
            <a:ext cx="13056779" cy="923341"/>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rtl="0" eaLnBrk="1" latinLnBrk="0" hangingPunct="1">
        <a:spcBef>
          <a:spcPct val="0"/>
        </a:spcBef>
        <a:buNone/>
        <a:defRPr kumimoji="0" sz="7100" b="0" kern="1200">
          <a:ln>
            <a:noFill/>
          </a:ln>
          <a:solidFill>
            <a:schemeClr val="tx2"/>
          </a:solidFill>
          <a:effectLst/>
          <a:latin typeface="+mj-lt"/>
          <a:ea typeface="+mj-ea"/>
          <a:cs typeface="+mj-cs"/>
        </a:defRPr>
      </a:lvl1pPr>
    </p:titleStyle>
    <p:bodyStyle>
      <a:lvl1pPr marL="390138" indent="-390138" algn="l" rtl="0" eaLnBrk="1" latinLnBrk="0" hangingPunct="1">
        <a:spcBef>
          <a:spcPct val="20000"/>
        </a:spcBef>
        <a:buClr>
          <a:schemeClr val="accent3"/>
        </a:buClr>
        <a:buSzPct val="95000"/>
        <a:buFont typeface="Wingdings 2"/>
        <a:buChar char=""/>
        <a:defRPr kumimoji="0" sz="3700" kern="1200">
          <a:solidFill>
            <a:schemeClr val="tx1"/>
          </a:solidFill>
          <a:latin typeface="+mn-lt"/>
          <a:ea typeface="+mn-ea"/>
          <a:cs typeface="+mn-cs"/>
        </a:defRPr>
      </a:lvl1pPr>
      <a:lvl2pPr marL="910322" indent="-351124" algn="l" rtl="0" eaLnBrk="1" latinLnBrk="0" hangingPunct="1">
        <a:spcBef>
          <a:spcPct val="20000"/>
        </a:spcBef>
        <a:buClr>
          <a:schemeClr val="accent1"/>
        </a:buClr>
        <a:buSzPct val="85000"/>
        <a:buFont typeface="Wingdings 2"/>
        <a:buChar char=""/>
        <a:defRPr kumimoji="0" sz="3400" kern="1200">
          <a:solidFill>
            <a:schemeClr val="tx1"/>
          </a:solidFill>
          <a:latin typeface="+mn-lt"/>
          <a:ea typeface="+mn-ea"/>
          <a:cs typeface="+mn-cs"/>
        </a:defRPr>
      </a:lvl2pPr>
      <a:lvl3pPr marL="1300460" indent="-351124" algn="l" rtl="0" eaLnBrk="1" latinLnBrk="0" hangingPunct="1">
        <a:spcBef>
          <a:spcPct val="20000"/>
        </a:spcBef>
        <a:buClr>
          <a:schemeClr val="accent2"/>
        </a:buClr>
        <a:buSzPct val="70000"/>
        <a:buFont typeface="Wingdings 2"/>
        <a:buChar char=""/>
        <a:defRPr kumimoji="0" sz="3000" kern="1200">
          <a:solidFill>
            <a:schemeClr val="tx1"/>
          </a:solidFill>
          <a:latin typeface="+mn-lt"/>
          <a:ea typeface="+mn-ea"/>
          <a:cs typeface="+mn-cs"/>
        </a:defRPr>
      </a:lvl3pPr>
      <a:lvl4pPr marL="1690598" indent="-299106" algn="l" rtl="0" eaLnBrk="1" latinLnBrk="0" hangingPunct="1">
        <a:spcBef>
          <a:spcPct val="20000"/>
        </a:spcBef>
        <a:buClr>
          <a:schemeClr val="accent3"/>
        </a:buClr>
        <a:buSzPct val="65000"/>
        <a:buFont typeface="Wingdings 2"/>
        <a:buChar char=""/>
        <a:defRPr kumimoji="0" sz="2800" kern="1200">
          <a:solidFill>
            <a:schemeClr val="tx1"/>
          </a:solidFill>
          <a:latin typeface="+mn-lt"/>
          <a:ea typeface="+mn-ea"/>
          <a:cs typeface="+mn-cs"/>
        </a:defRPr>
      </a:lvl4pPr>
      <a:lvl5pPr marL="2080735" indent="-299106" algn="l" rtl="0" eaLnBrk="1" latinLnBrk="0" hangingPunct="1">
        <a:spcBef>
          <a:spcPct val="20000"/>
        </a:spcBef>
        <a:buClr>
          <a:schemeClr val="accent4"/>
        </a:buClr>
        <a:buSzPct val="65000"/>
        <a:buFont typeface="Wingdings 2"/>
        <a:buChar char=""/>
        <a:defRPr kumimoji="0" sz="2800" kern="1200">
          <a:solidFill>
            <a:schemeClr val="tx1"/>
          </a:solidFill>
          <a:latin typeface="+mn-lt"/>
          <a:ea typeface="+mn-ea"/>
          <a:cs typeface="+mn-cs"/>
        </a:defRPr>
      </a:lvl5pPr>
      <a:lvl6pPr marL="2470873" indent="-299106"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30965" indent="-260092"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21103" indent="-260092"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11241" indent="-260092"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storia-vera-head.jpg"/>
          <p:cNvPicPr>
            <a:picLocks noChangeAspect="1"/>
          </p:cNvPicPr>
          <p:nvPr/>
        </p:nvPicPr>
        <p:blipFill>
          <a:blip r:embed="rId2">
            <a:extLst/>
          </a:blip>
          <a:stretch>
            <a:fillRect/>
          </a:stretch>
        </p:blipFill>
        <p:spPr>
          <a:xfrm>
            <a:off x="893479" y="843718"/>
            <a:ext cx="11217842" cy="8066164"/>
          </a:xfrm>
          <a:prstGeom prst="rect">
            <a:avLst/>
          </a:prstGeom>
          <a:ln w="12700">
            <a:miter lim="400000"/>
          </a:ln>
        </p:spPr>
      </p:pic>
      <p:sp>
        <p:nvSpPr>
          <p:cNvPr id="141" name="Shape 141"/>
          <p:cNvSpPr>
            <a:spLocks noGrp="1"/>
          </p:cNvSpPr>
          <p:nvPr>
            <p:ph type="subTitle" idx="1"/>
          </p:nvPr>
        </p:nvSpPr>
        <p:spPr>
          <a:xfrm>
            <a:off x="2393543" y="6243298"/>
            <a:ext cx="8217715" cy="623617"/>
          </a:xfrm>
          <a:prstGeom prst="rect">
            <a:avLst/>
          </a:prstGeom>
          <a:solidFill>
            <a:schemeClr val="accent1">
              <a:hueOff val="450000"/>
              <a:satOff val="-18071"/>
              <a:lumOff val="-14609"/>
            </a:schemeClr>
          </a:solidFill>
        </p:spPr>
        <p:txBody>
          <a:bodyPr/>
          <a:lstStyle>
            <a:lvl1pPr algn="ctr" defTabSz="362204">
              <a:defRPr sz="1488" spc="238">
                <a:solidFill>
                  <a:srgbClr val="FFFFFF"/>
                </a:solidFill>
                <a:latin typeface="Avenir Medium"/>
                <a:ea typeface="Avenir Medium"/>
                <a:cs typeface="Avenir Medium"/>
                <a:sym typeface="Avenir Medium"/>
              </a:defRPr>
            </a:lvl1pPr>
          </a:lstStyle>
          <a:p>
            <a:r>
              <a:t>creato da Sara Cancelli, Fabrizio Luciano, Martina Marinaccio, Damiana Mazzocchetti e Andrea Rotolo</a:t>
            </a:r>
          </a:p>
        </p:txBody>
      </p:sp>
      <p:sp>
        <p:nvSpPr>
          <p:cNvPr id="140" name="Shape 140"/>
          <p:cNvSpPr>
            <a:spLocks noGrp="1"/>
          </p:cNvSpPr>
          <p:nvPr>
            <p:ph type="sldNum" sz="quarter" idx="1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a:t>
            </a:fld>
            <a:endParaRPr/>
          </a:p>
        </p:txBody>
      </p:sp>
      <p:sp>
        <p:nvSpPr>
          <p:cNvPr id="142" name="Shape 142"/>
          <p:cNvSpPr/>
          <p:nvPr/>
        </p:nvSpPr>
        <p:spPr>
          <a:xfrm>
            <a:off x="2187115" y="2152709"/>
            <a:ext cx="8630569" cy="841256"/>
          </a:xfrm>
          <a:prstGeom prst="rect">
            <a:avLst/>
          </a:prstGeom>
          <a:no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dk1"/>
          </a:fontRef>
        </p:style>
        <p:txBody>
          <a:bodyPr wrap="none" lIns="50800" tIns="50800" rIns="50800" bIns="50800" anchor="ctr">
            <a:spAutoFit/>
          </a:bodyPr>
          <a:lstStyle>
            <a:lvl1pPr>
              <a:defRPr sz="4800"/>
            </a:lvl1pPr>
          </a:lstStyle>
          <a:p>
            <a:r>
              <a:rPr b="1">
                <a:solidFill>
                  <a:schemeClr val="tx1"/>
                </a:solidFill>
                <a:latin typeface="Times New Roman" panose="02020603050405020304" pitchFamily="18" charset="0"/>
                <a:cs typeface="Times New Roman" panose="02020603050405020304" pitchFamily="18" charset="0"/>
              </a:rPr>
              <a:t>I GRECI E LA FANTASCIENZA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fill="hold"/>
                                        <p:tgtEl>
                                          <p:spTgt spid="142"/>
                                        </p:tgtEl>
                                        <p:attrNameLst>
                                          <p:attrName>ppt_x</p:attrName>
                                        </p:attrNameLst>
                                      </p:cBhvr>
                                      <p:tavLst>
                                        <p:tav tm="0">
                                          <p:val>
                                            <p:strVal val="#ppt_x"/>
                                          </p:val>
                                        </p:tav>
                                        <p:tav tm="100000">
                                          <p:val>
                                            <p:strVal val="#ppt_x"/>
                                          </p:val>
                                        </p:tav>
                                      </p:tavLst>
                                    </p:anim>
                                    <p:anim calcmode="lin" valueType="num">
                                      <p:cBhvr additive="base">
                                        <p:cTn id="8"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7C085B5-F0C9-FD46-B997-B7491EE91C3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93181" y="1"/>
            <a:ext cx="7818437" cy="9753599"/>
          </a:xfrm>
          <a:prstGeom prst="rect">
            <a:avLst/>
          </a:prstGeom>
        </p:spPr>
      </p:pic>
      <p:sp>
        <p:nvSpPr>
          <p:cNvPr id="4" name="TextBox 3">
            <a:extLst>
              <a:ext uri="{FF2B5EF4-FFF2-40B4-BE49-F238E27FC236}">
                <a16:creationId xmlns:a16="http://schemas.microsoft.com/office/drawing/2014/main" xmlns="" id="{D9B2DCA1-DBB7-F747-A5D3-47BDD6295BFD}"/>
              </a:ext>
            </a:extLst>
          </p:cNvPr>
          <p:cNvSpPr txBox="1"/>
          <p:nvPr/>
        </p:nvSpPr>
        <p:spPr>
          <a:xfrm>
            <a:off x="3783607" y="7490668"/>
            <a:ext cx="4967487" cy="7181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FFFFFF"/>
                </a:solidFill>
                <a:effectLst/>
                <a:uFillTx/>
                <a:latin typeface="Times New Roman" panose="02020603050405020304" pitchFamily="18" charset="0"/>
                <a:cs typeface="Times New Roman" panose="02020603050405020304" pitchFamily="18" charset="0"/>
                <a:sym typeface="Avenir Light"/>
              </a:rPr>
              <a:t>Strabone </a:t>
            </a:r>
          </a:p>
        </p:txBody>
      </p:sp>
    </p:spTree>
    <p:extLst>
      <p:ext uri="{BB962C8B-B14F-4D97-AF65-F5344CB8AC3E}">
        <p14:creationId xmlns:p14="http://schemas.microsoft.com/office/powerpoint/2010/main" xmlns="" val="24061269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4698178" y="1544886"/>
            <a:ext cx="3884244" cy="54886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900"/>
            </a:lvl1pPr>
          </a:lstStyle>
          <a:p>
            <a:r>
              <a:t>III a.C. , autore anonimo</a:t>
            </a:r>
          </a:p>
        </p:txBody>
      </p:sp>
      <p:pic>
        <p:nvPicPr>
          <p:cNvPr id="3" name="Picture 3">
            <a:extLst>
              <a:ext uri="{FF2B5EF4-FFF2-40B4-BE49-F238E27FC236}">
                <a16:creationId xmlns:a16="http://schemas.microsoft.com/office/drawing/2014/main" xmlns="" id="{99739FE8-4849-E84B-B71B-E423D02CA05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004799" cy="9872266"/>
          </a:xfrm>
          <a:prstGeom prst="rect">
            <a:avLst/>
          </a:prstGeom>
        </p:spPr>
      </p:pic>
      <p:sp>
        <p:nvSpPr>
          <p:cNvPr id="167" name="Shape 167"/>
          <p:cNvSpPr/>
          <p:nvPr/>
        </p:nvSpPr>
        <p:spPr>
          <a:xfrm>
            <a:off x="1203203" y="2314574"/>
            <a:ext cx="10802605" cy="63881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b="1"/>
              <a:t>Il racconto di Iambulo, commerciante in viaggio verso l’Arabia, ci è pervenuto attraverso un riassunto di un manoscritto dall’autore anonimo dello storico Diodoro Siculo, che risale al I secolo a.C.</a:t>
            </a:r>
          </a:p>
          <a:p>
            <a:r>
              <a:rPr b="1"/>
              <a:t>La maggior parte delle caratteristiche sono tipiche del romanzo d’avventura e fantasy; i fatti si svolgono principalmente nelle isole del sole, corrispondenti a quelle che oggi sono conosciute come le isole Maldive o Seychelles.</a:t>
            </a:r>
          </a:p>
        </p:txBody>
      </p:sp>
      <p:sp>
        <p:nvSpPr>
          <p:cNvPr id="168" name="Shape 168"/>
          <p:cNvSpPr>
            <a:spLocks noGrp="1"/>
          </p:cNvSpPr>
          <p:nvPr>
            <p:ph type="sldNum" sz="quarter" idx="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11</a:t>
            </a:fld>
            <a:endParaRPr/>
          </a:p>
        </p:txBody>
      </p:sp>
      <p:sp>
        <p:nvSpPr>
          <p:cNvPr id="2" name="TextBox 1">
            <a:extLst>
              <a:ext uri="{FF2B5EF4-FFF2-40B4-BE49-F238E27FC236}">
                <a16:creationId xmlns:a16="http://schemas.microsoft.com/office/drawing/2014/main" xmlns="" id="{78C6F0F7-EC6A-EF40-AB5B-120B829AB45E}"/>
              </a:ext>
            </a:extLst>
          </p:cNvPr>
          <p:cNvSpPr txBox="1"/>
          <p:nvPr/>
        </p:nvSpPr>
        <p:spPr>
          <a:xfrm>
            <a:off x="2163841" y="624244"/>
            <a:ext cx="864815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a:ln>
                  <a:noFill/>
                </a:ln>
                <a:solidFill>
                  <a:srgbClr val="FFFFFF"/>
                </a:solidFill>
                <a:effectLst/>
                <a:uFillTx/>
                <a:latin typeface="Times New Roman" panose="02020603050405020304" pitchFamily="18" charset="0"/>
                <a:cs typeface="Times New Roman" panose="02020603050405020304" pitchFamily="18" charset="0"/>
                <a:sym typeface="Avenir Light"/>
              </a:rPr>
              <a:t>IL RACCONTO DI IAMBULO</a:t>
            </a:r>
          </a:p>
          <a:p>
            <a:pPr marL="0" marR="0" indent="0" algn="ctr" defTabSz="584200" rtl="0" fontAlgn="auto" latinLnBrk="0" hangingPunct="0">
              <a:lnSpc>
                <a:spcPct val="100000"/>
              </a:lnSpc>
              <a:spcBef>
                <a:spcPts val="0"/>
              </a:spcBef>
              <a:spcAft>
                <a:spcPts val="0"/>
              </a:spcAft>
              <a:buClrTx/>
              <a:buSzTx/>
              <a:buFontTx/>
              <a:buNone/>
              <a:tabLst/>
            </a:pPr>
            <a:endParaRPr kumimoji="0" lang="en-US" sz="4800" b="1" i="0" u="none" strike="noStrike" cap="none" spc="0" normalizeH="0" baseline="0">
              <a:ln>
                <a:noFill/>
              </a:ln>
              <a:solidFill>
                <a:srgbClr val="FFFFFF"/>
              </a:solidFill>
              <a:effectLst/>
              <a:uFillTx/>
              <a:latin typeface="Times New Roman" panose="02020603050405020304" pitchFamily="18" charset="0"/>
              <a:cs typeface="Times New Roman" panose="02020603050405020304" pitchFamily="18" charset="0"/>
              <a:sym typeface="Avenir Light"/>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4306D43-2DB8-FE47-9198-AFB575DF7B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004800" cy="9862344"/>
          </a:xfrm>
          <a:prstGeom prst="rect">
            <a:avLst/>
          </a:prstGeom>
        </p:spPr>
      </p:pic>
      <p:sp>
        <p:nvSpPr>
          <p:cNvPr id="170" name="Shape 170"/>
          <p:cNvSpPr/>
          <p:nvPr/>
        </p:nvSpPr>
        <p:spPr>
          <a:xfrm>
            <a:off x="617720" y="2124968"/>
            <a:ext cx="11769360" cy="564257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b="1"/>
              <a:t>L’avventura inizia, come prima accennato, con un viaggio d’affari intrapreso verso l’Arabia da Iambulo ed un suo compagno; la situazione viene ribaltata da un rapimento messo in atto dai predoni del deserto e gli Etiopi, che abbandonano i due compagni di viaggio sulle coste dell’oceano Indiano. Lì sono costretti a vagare senza meta per giorni, fino a quando raggiungono le isole del sole, abitate dagli alieni Eliopoliti…</a:t>
            </a:r>
          </a:p>
        </p:txBody>
      </p:sp>
      <p:sp>
        <p:nvSpPr>
          <p:cNvPr id="171" name="Shape 171"/>
          <p:cNvSpPr>
            <a:spLocks noGrp="1"/>
          </p:cNvSpPr>
          <p:nvPr>
            <p:ph type="sldNum" sz="quarter" idx="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12</a:t>
            </a:fld>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686BA3D-3B5B-044B-9D0F-5545A94D9F8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004800" cy="9753599"/>
          </a:xfrm>
          <a:prstGeom prst="rect">
            <a:avLst/>
          </a:prstGeom>
        </p:spPr>
      </p:pic>
      <p:sp>
        <p:nvSpPr>
          <p:cNvPr id="173" name="Shape 173"/>
          <p:cNvSpPr/>
          <p:nvPr/>
        </p:nvSpPr>
        <p:spPr>
          <a:xfrm>
            <a:off x="740159" y="1501517"/>
            <a:ext cx="11495519" cy="675056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3600"/>
            </a:pPr>
            <a:r>
              <a:rPr b="1"/>
              <a:t>Queste creature sono descritte dall’autore come altissime e bellissime, con ossa flessibili e retrattili, che grazie alla loro lingua biforcuta, sono in grado di parlare più lingue contemporaneamente; inoltre hanno una vita assai lunga (fino a 150 anni), tanto che, quasi annoiati dall’esistenza, sono costretti a ricorrere all’eutanasia.</a:t>
            </a:r>
          </a:p>
          <a:p>
            <a:pPr>
              <a:defRPr sz="3600"/>
            </a:pPr>
            <a:r>
              <a:rPr b="1"/>
              <a:t>Anche l’isola viene descritta come una sorta di paradiso terrestre: sempre in fiore e costantemente in produzione di frutti deliziosi, e abitata da una fauna singolare, tra cui una tartaruga gigante col sangue dai poteri taumaturgici. </a:t>
            </a:r>
          </a:p>
          <a:p>
            <a:pPr>
              <a:defRPr sz="3600"/>
            </a:pPr>
            <a:r>
              <a:rPr b="1"/>
              <a:t>Così l’ignoto diventa non più spaventoso, ma strabiliante ed affascinante.</a:t>
            </a:r>
          </a:p>
        </p:txBody>
      </p:sp>
      <p:sp>
        <p:nvSpPr>
          <p:cNvPr id="174" name="Shape 17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C48F331F-E9FF-8F4A-802F-7219C2B2CFB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96853" y="0"/>
            <a:ext cx="6211094" cy="9753600"/>
          </a:xfrm>
          <a:prstGeom prst="rect">
            <a:avLst/>
          </a:prstGeom>
        </p:spPr>
      </p:pic>
    </p:spTree>
    <p:extLst>
      <p:ext uri="{BB962C8B-B14F-4D97-AF65-F5344CB8AC3E}">
        <p14:creationId xmlns:p14="http://schemas.microsoft.com/office/powerpoint/2010/main" xmlns="" val="21846729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76" name="Shape 176"/>
          <p:cNvSpPr/>
          <p:nvPr/>
        </p:nvSpPr>
        <p:spPr>
          <a:xfrm>
            <a:off x="4009745" y="2421806"/>
            <a:ext cx="4985310"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800"/>
            </a:lvl1pPr>
          </a:lstStyle>
          <a:p>
            <a:r>
              <a:t>I secolo d.C., Antonio Diogene</a:t>
            </a:r>
          </a:p>
        </p:txBody>
      </p:sp>
      <p:sp>
        <p:nvSpPr>
          <p:cNvPr id="177" name="Shape 177"/>
          <p:cNvSpPr/>
          <p:nvPr/>
        </p:nvSpPr>
        <p:spPr>
          <a:xfrm>
            <a:off x="710370" y="3502470"/>
            <a:ext cx="11907143" cy="465768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3700"/>
            </a:lvl1pPr>
          </a:lstStyle>
          <a:p>
            <a:r>
              <a:t>Il romanzo è uno degli esempi più significativi della letteratura fantascientifica nell’antica Grecia; scritto da Antonio Diogene, ci è pervenuto sotto forma di riassunto per mezzo del patriarca Fozio ( IX secolo d.C.). Oltre ad essere un romanzo di carattere fantastico, ha in se aspetti del romanzo di avventura, d’amore e fantasy. Il Protagonista Dinia, giunto co il figlio nella mitica isola di Thule, affida la narrazione a Dercillide…</a:t>
            </a:r>
          </a:p>
        </p:txBody>
      </p:sp>
      <p:sp>
        <p:nvSpPr>
          <p:cNvPr id="179" name="Shape 1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15</a:t>
            </a:fld>
            <a:endParaRPr/>
          </a:p>
        </p:txBody>
      </p:sp>
      <p:sp>
        <p:nvSpPr>
          <p:cNvPr id="178" name="Shape 178"/>
          <p:cNvSpPr>
            <a:spLocks noGrp="1"/>
          </p:cNvSpPr>
          <p:nvPr>
            <p:ph type="title" idx="4294967295"/>
          </p:nvPr>
        </p:nvSpPr>
        <p:spPr>
          <a:xfrm>
            <a:off x="0" y="447675"/>
            <a:ext cx="11684000" cy="1422400"/>
          </a:xfrm>
          <a:prstGeom prst="rect">
            <a:avLst/>
          </a:prstGeom>
          <a:solidFill>
            <a:schemeClr val="bg2">
              <a:lumMod val="90000"/>
            </a:schemeClr>
          </a:solidFill>
        </p:spPr>
        <p:txBody>
          <a:bodyPr>
            <a:normAutofit/>
          </a:bodyPr>
          <a:lstStyle>
            <a:lvl1pPr algn="ctr" defTabSz="438150">
              <a:defRPr>
                <a:latin typeface="Times New Roman"/>
                <a:ea typeface="Times New Roman"/>
                <a:cs typeface="Times New Roman"/>
                <a:sym typeface="Times New Roman"/>
              </a:defRPr>
            </a:lvl1pPr>
          </a:lstStyle>
          <a:p>
            <a:r>
              <a:rPr b="1"/>
              <a:t>Le meraviglie al di là di Thule</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81" name="Shape 181"/>
          <p:cNvSpPr/>
          <p:nvPr/>
        </p:nvSpPr>
        <p:spPr>
          <a:xfrm>
            <a:off x="871521" y="2740522"/>
            <a:ext cx="11411761" cy="502701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t> </a:t>
            </a:r>
            <a:r>
              <a:rPr b="1"/>
              <a:t>la ragazza di origine Tiria, insieme al fratello ha affrontato fantastiche avventure per il mondo. In uno dei vari racconti di Dercillide, la fanciulla, per mezzo della tecnica narrativa della scatola cinese, ci descrive come attraverso numerose peregrinazioni sia riuscita a venire in contatto con popolazioni quali Celti e Aquitani. </a:t>
            </a:r>
          </a:p>
        </p:txBody>
      </p:sp>
      <p:sp>
        <p:nvSpPr>
          <p:cNvPr id="182" name="Shape 18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16</a:t>
            </a:fld>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84" name="Shape 184"/>
          <p:cNvSpPr/>
          <p:nvPr/>
        </p:nvSpPr>
        <p:spPr>
          <a:xfrm>
            <a:off x="705526" y="1469081"/>
            <a:ext cx="11776193" cy="65351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3800"/>
            </a:pPr>
            <a:r>
              <a:t>Durante l’incontro con questa ultima popolazione, avvennero delle vicende particolari: il compagno di Dercillide, Astreo, aveva una peculiarità: i suoi occhi, a seconda dell’andamento delle fasi lunari, si ingrandivano o rimpicciolivano. Proprio grazie a questa sua dote riuscì a sedare una lotta per il potere tra i due re del territorio: questi infatti decisero di avvicendarsi a seconda delle fasi della luna, usando come orologio astrale proprio gli occhi di Astreo. </a:t>
            </a:r>
          </a:p>
          <a:p>
            <a:pPr>
              <a:defRPr sz="3800"/>
            </a:pPr>
            <a:r>
              <a:t>Insomma, anche nella letteratura del I secolo d.C. erano presenti figure di esseri umani mutanti.</a:t>
            </a:r>
          </a:p>
        </p:txBody>
      </p:sp>
      <p:sp>
        <p:nvSpPr>
          <p:cNvPr id="185" name="Shape 18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17</a:t>
            </a:fld>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AE9A2F2-5A01-E649-8C44-BB8BE1E1CD1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50369" y="0"/>
            <a:ext cx="7104062" cy="9753600"/>
          </a:xfrm>
          <a:prstGeom prst="rect">
            <a:avLst/>
          </a:prstGeom>
        </p:spPr>
      </p:pic>
    </p:spTree>
    <p:extLst>
      <p:ext uri="{BB962C8B-B14F-4D97-AF65-F5344CB8AC3E}">
        <p14:creationId xmlns:p14="http://schemas.microsoft.com/office/powerpoint/2010/main" xmlns="" val="2489330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338FDE57-6A58-D14D-9EB3-EFF0CEC091B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8437"/>
            <a:ext cx="13004800" cy="9753600"/>
          </a:xfrm>
          <a:prstGeom prst="rect">
            <a:avLst/>
          </a:prstGeom>
        </p:spPr>
      </p:pic>
      <p:sp>
        <p:nvSpPr>
          <p:cNvPr id="187" name="Shape 187"/>
          <p:cNvSpPr/>
          <p:nvPr/>
        </p:nvSpPr>
        <p:spPr>
          <a:xfrm>
            <a:off x="5414310" y="2044481"/>
            <a:ext cx="2018234" cy="558801"/>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none" lIns="50800" tIns="50800" rIns="50800" bIns="50800" anchor="ctr">
            <a:spAutoFit/>
          </a:bodyPr>
          <a:lstStyle>
            <a:lvl1pPr>
              <a:defRPr sz="2600"/>
            </a:lvl1pPr>
          </a:lstStyle>
          <a:p>
            <a:r>
              <a:t>II secolo d.C.</a:t>
            </a:r>
          </a:p>
        </p:txBody>
      </p:sp>
      <p:sp>
        <p:nvSpPr>
          <p:cNvPr id="188" name="Shape 188"/>
          <p:cNvSpPr/>
          <p:nvPr/>
        </p:nvSpPr>
        <p:spPr>
          <a:xfrm>
            <a:off x="469439" y="3309259"/>
            <a:ext cx="12065921" cy="5027017"/>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square" lIns="50800" tIns="50800" rIns="50800" bIns="50800" anchor="ctr">
            <a:spAutoFit/>
          </a:bodyPr>
          <a:lstStyle>
            <a:lvl1pPr>
              <a:defRPr sz="3500"/>
            </a:lvl1pPr>
          </a:lstStyle>
          <a:p>
            <a:r>
              <a:rPr sz="4000" b="1"/>
              <a:t>La Storia Vera di Luciano può considerarsi a tutti gli effetti il primo antenato della letteratura fantascientifica; nonostante sia stato scritto come parodia di tutta la pseudo-storiografia (da qui il titolo ironico “la storia vera”) , si abbandona funambolescamente nella narrazione di eventi fantastici e surreali, riprendendo tutte le caratteristiche fantastiche delle opere di Omero ed Erodoto. </a:t>
            </a:r>
          </a:p>
        </p:txBody>
      </p:sp>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19</a:t>
            </a:fld>
            <a:endParaRPr/>
          </a:p>
        </p:txBody>
      </p:sp>
      <p:sp>
        <p:nvSpPr>
          <p:cNvPr id="189" name="Shape 189"/>
          <p:cNvSpPr>
            <a:spLocks noGrp="1"/>
          </p:cNvSpPr>
          <p:nvPr>
            <p:ph type="title" idx="4294967295"/>
          </p:nvPr>
        </p:nvSpPr>
        <p:spPr>
          <a:xfrm>
            <a:off x="1320800" y="622300"/>
            <a:ext cx="11684000" cy="14224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lvl1pPr defTabSz="438150">
              <a:defRPr>
                <a:latin typeface="Times New Roman"/>
                <a:ea typeface="Times New Roman"/>
                <a:cs typeface="Times New Roman"/>
                <a:sym typeface="Times New Roman"/>
              </a:defRPr>
            </a:lvl1pPr>
          </a:lstStyle>
          <a:p>
            <a:pPr algn="ctr"/>
            <a:r>
              <a:rPr b="1"/>
              <a:t>Il viaggio immaginario di Luciano: La Storia Vera</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879E22D-D7A7-AC44-B0AA-A6E66EAFA71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3027421" cy="9753600"/>
          </a:xfrm>
          <a:prstGeom prst="rect">
            <a:avLst/>
          </a:prstGeom>
        </p:spPr>
      </p:pic>
      <p:sp>
        <p:nvSpPr>
          <p:cNvPr id="144" name="Shape 144"/>
          <p:cNvSpPr/>
          <p:nvPr/>
        </p:nvSpPr>
        <p:spPr>
          <a:xfrm>
            <a:off x="510292" y="3209727"/>
            <a:ext cx="12188428" cy="6258123"/>
          </a:xfrm>
          <a:prstGeom prst="rect">
            <a:avLst/>
          </a:prstGeom>
          <a:solidFill>
            <a:schemeClr val="tx1">
              <a:lumMod val="50000"/>
              <a:lumOff val="50000"/>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square" lIns="50800" tIns="50800" rIns="50800" bIns="50800" anchor="ctr">
            <a:spAutoFit/>
          </a:bodyPr>
          <a:lstStyle/>
          <a:p>
            <a:r>
              <a:rPr b="1">
                <a:solidFill>
                  <a:schemeClr val="tx1"/>
                </a:solidFill>
              </a:rPr>
              <a:t>La narrativa fantastica, sia sotto forma di vero e proprio fantasy che di space opera, è stata presente nella storia dell’umanità fin dall’epoca degli antichi Greci. </a:t>
            </a:r>
          </a:p>
          <a:p>
            <a:r>
              <a:rPr b="1">
                <a:solidFill>
                  <a:schemeClr val="tx1"/>
                </a:solidFill>
              </a:rPr>
              <a:t>Il primo e forse più rilevante esempio che salta alla mente è di sicuro quello dell’Odissea di Omero, che rappresenta la volontà dell’uomo di spaziare oltre i confini del mondo conosciuto per immergersi nell’ignoto: il mare in cui Odisseo si perde è sì il Mediterraneo, ma può essere considerato il cosiddetto Ipermare…</a:t>
            </a:r>
          </a:p>
        </p:txBody>
      </p:sp>
      <p:sp>
        <p:nvSpPr>
          <p:cNvPr id="145" name="Shape 145"/>
          <p:cNvSpPr>
            <a:spLocks noGrp="1"/>
          </p:cNvSpPr>
          <p:nvPr>
            <p:ph type="title"/>
          </p:nvPr>
        </p:nvSpPr>
        <p:spPr>
          <a:xfrm>
            <a:off x="660400" y="-184675"/>
            <a:ext cx="11684000" cy="2222501"/>
          </a:xfrm>
          <a:prstGeom prst="rect">
            <a:avLst/>
          </a:prstGeom>
        </p:spPr>
        <p:txBody>
          <a:bodyPr/>
          <a:lstStyle>
            <a:lvl1pPr algn="ctr">
              <a:defRPr sz="6000" cap="none" spc="0">
                <a:latin typeface="Times New Roman"/>
                <a:ea typeface="Times New Roman"/>
                <a:cs typeface="Times New Roman"/>
                <a:sym typeface="Times New Roman"/>
              </a:defRPr>
            </a:lvl1pPr>
          </a:lstStyle>
          <a:p>
            <a:r>
              <a:t>Introduzione</a:t>
            </a:r>
          </a:p>
        </p:txBody>
      </p:sp>
      <p:sp>
        <p:nvSpPr>
          <p:cNvPr id="146" name="Shape 146"/>
          <p:cNvSpPr>
            <a:spLocks noGrp="1"/>
          </p:cNvSpPr>
          <p:nvPr>
            <p:ph type="sldNum" sz="quarter" idx="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0FE117F5-2F30-8744-8336-77E14D0046D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004800" cy="9753600"/>
          </a:xfrm>
          <a:prstGeom prst="rect">
            <a:avLst/>
          </a:prstGeom>
        </p:spPr>
      </p:pic>
      <p:sp>
        <p:nvSpPr>
          <p:cNvPr id="192" name="Shape 192"/>
          <p:cNvSpPr/>
          <p:nvPr/>
        </p:nvSpPr>
        <p:spPr>
          <a:xfrm>
            <a:off x="858913" y="1132185"/>
            <a:ext cx="11610058" cy="7489230"/>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square" lIns="50800" tIns="50800" rIns="50800" bIns="50800" anchor="ctr">
            <a:spAutoFit/>
          </a:bodyPr>
          <a:lstStyle>
            <a:lvl1pPr>
              <a:defRPr sz="3600"/>
            </a:lvl1pPr>
          </a:lstStyle>
          <a:p>
            <a:r>
              <a:rPr sz="4000" b="1"/>
              <a:t>Il racconto inizia con il protagonista che, accompagnato da alcuni amici, supera le colonne d’Ercole tuffandosi piacevolmente nell’ignoto. Ma improvvisamente una tromba marina dalle proprietà magiche trasforma la nave in una navicella spaziale, lanciando la ciurma verso la luna, dove i protagonisti assistono allo scontro tra gli alieni Elioti ( abitanti del sole ) e gli alieni Seleniti ( abitanti della luna ). Una volta tornati sulla terra vengono inghiottiti da una balena, al cui interno si trova un mondo pieno di sorprese, espediente letterario adottato anche da Collodi nella sua opera “Pinocchio”…</a:t>
            </a:r>
          </a:p>
        </p:txBody>
      </p:sp>
      <p:sp>
        <p:nvSpPr>
          <p:cNvPr id="193" name="Shape 1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6381A94-324D-2A42-A07F-33FC0F82D2E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3004800" cy="9753600"/>
          </a:xfrm>
          <a:prstGeom prst="rect">
            <a:avLst/>
          </a:prstGeom>
        </p:spPr>
      </p:pic>
      <p:sp>
        <p:nvSpPr>
          <p:cNvPr id="195" name="Shape 195"/>
          <p:cNvSpPr/>
          <p:nvPr/>
        </p:nvSpPr>
        <p:spPr>
          <a:xfrm>
            <a:off x="721680" y="2700775"/>
            <a:ext cx="11532477" cy="4196020"/>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square" lIns="50800" tIns="50800" rIns="50800" bIns="50800" anchor="ctr">
            <a:spAutoFit/>
          </a:bodyPr>
          <a:lstStyle/>
          <a:p>
            <a:pPr>
              <a:defRPr sz="3800"/>
            </a:pPr>
            <a:r>
              <a:rPr b="1"/>
              <a:t>Usciti dalla balena, si impantanano in un mare di latte e raggiungono due isole: quella dei beati, sulla quale si trovano i grandi filosofi impegnati in diatribe letterarie, e quella dei sogni, sulla quale si imbattono in alieni antropofagi, </a:t>
            </a:r>
          </a:p>
          <a:p>
            <a:pPr>
              <a:defRPr sz="3800"/>
            </a:pPr>
            <a:r>
              <a:rPr b="1"/>
              <a:t>uomini-nave, e le onoloscee, vampire ammalianti che mangiano le carni dei visitatori.</a:t>
            </a:r>
          </a:p>
        </p:txBody>
      </p:sp>
      <p:sp>
        <p:nvSpPr>
          <p:cNvPr id="196" name="Shape 19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9ADAFC17-A9E7-1745-B206-C5CB680CCFA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3004799" cy="9852422"/>
          </a:xfrm>
          <a:prstGeom prst="rect">
            <a:avLst/>
          </a:prstGeom>
        </p:spPr>
      </p:pic>
      <p:sp>
        <p:nvSpPr>
          <p:cNvPr id="4" name="TextBox 3">
            <a:extLst>
              <a:ext uri="{FF2B5EF4-FFF2-40B4-BE49-F238E27FC236}">
                <a16:creationId xmlns:a16="http://schemas.microsoft.com/office/drawing/2014/main" xmlns="" id="{50A0D8E0-6E6A-8E4D-87F0-ABAC645E3DEE}"/>
              </a:ext>
            </a:extLst>
          </p:cNvPr>
          <p:cNvSpPr txBox="1"/>
          <p:nvPr/>
        </p:nvSpPr>
        <p:spPr>
          <a:xfrm>
            <a:off x="1160289" y="1752868"/>
            <a:ext cx="10684222" cy="68634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b="1" i="0">
                <a:solidFill>
                  <a:schemeClr val="tx1"/>
                </a:solidFill>
                <a:effectLst/>
                <a:latin typeface="Helvetica Neue"/>
              </a:rPr>
              <a:t>Fin dal prologo Luciano chiarisce i contenuti dello scritto dichiarando che in esso una cosa sola era vera: che nulla di quanto raccontato era vero. Nonostante questa premessa la “Storia vera” è strutturata secondo i criteri storiografici esposti in seguito dallo stesso Luciano nel trattato “Come si scrive la storia”, perciò la fantastica avventura è narrata nello stile di un resoconto di viaggio realmente compiuto.</a:t>
            </a:r>
            <a:endParaRPr lang="en-US" b="1">
              <a:solidFill>
                <a:schemeClr val="tx1"/>
              </a:solidFill>
            </a:endParaRPr>
          </a:p>
        </p:txBody>
      </p:sp>
    </p:spTree>
    <p:extLst>
      <p:ext uri="{BB962C8B-B14F-4D97-AF65-F5344CB8AC3E}">
        <p14:creationId xmlns:p14="http://schemas.microsoft.com/office/powerpoint/2010/main" xmlns="" val="41934678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869D6445-6A29-3B49-A3D7-E26E8BF77664}"/>
              </a:ext>
            </a:extLst>
          </p:cNvPr>
          <p:cNvPicPr>
            <a:picLocks noGrp="1" noChangeAspect="1"/>
          </p:cNvPicPr>
          <p:nvPr>
            <p:ph type="pic" idx="13"/>
          </p:nvPr>
        </p:nvPicPr>
        <p:blipFill rotWithShape="1">
          <a:blip r:embed="rId2">
            <a:extLst>
              <a:ext uri="{28A0092B-C50C-407E-A947-70E740481C1C}">
                <a14:useLocalDpi xmlns:a14="http://schemas.microsoft.com/office/drawing/2010/main" xmlns="" val="0"/>
              </a:ext>
            </a:extLst>
          </a:blip>
          <a:srcRect l="980" r="980"/>
          <a:stretch/>
        </p:blipFill>
        <p:spPr>
          <a:prstGeom prst="rect">
            <a:avLst/>
          </a:prstGeom>
        </p:spPr>
      </p:pic>
      <p:sp>
        <p:nvSpPr>
          <p:cNvPr id="7" name="TextBox 6">
            <a:extLst>
              <a:ext uri="{FF2B5EF4-FFF2-40B4-BE49-F238E27FC236}">
                <a16:creationId xmlns:a16="http://schemas.microsoft.com/office/drawing/2014/main" xmlns="" id="{62F1555B-A1C4-3642-9676-511A57F3FF7C}"/>
              </a:ext>
            </a:extLst>
          </p:cNvPr>
          <p:cNvSpPr txBox="1"/>
          <p:nvPr/>
        </p:nvSpPr>
        <p:spPr>
          <a:xfrm rot="10800000" flipV="1">
            <a:off x="3547367" y="8343007"/>
            <a:ext cx="5910065" cy="71814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sng" strike="noStrike" cap="none" spc="0" normalizeH="0" baseline="0">
                <a:ln>
                  <a:noFill/>
                </a:ln>
                <a:solidFill>
                  <a:srgbClr val="FFFFFF"/>
                </a:solidFill>
                <a:effectLst/>
                <a:uFillTx/>
                <a:latin typeface="Times New Roman" panose="02020603050405020304" pitchFamily="18" charset="0"/>
                <a:cs typeface="Times New Roman" panose="02020603050405020304" pitchFamily="18" charset="0"/>
                <a:sym typeface="Avenir Light"/>
              </a:rPr>
              <a:t>Luciano di Samosata</a:t>
            </a:r>
          </a:p>
        </p:txBody>
      </p:sp>
    </p:spTree>
    <p:extLst>
      <p:ext uri="{BB962C8B-B14F-4D97-AF65-F5344CB8AC3E}">
        <p14:creationId xmlns:p14="http://schemas.microsoft.com/office/powerpoint/2010/main" xmlns="" val="36887835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p:nvPr/>
        </p:nvSpPr>
        <p:spPr>
          <a:xfrm>
            <a:off x="371589" y="2209403"/>
            <a:ext cx="12232659" cy="533479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3400"/>
            </a:lvl1pPr>
          </a:lstStyle>
          <a:p>
            <a:r>
              <a:rPr b="1"/>
              <a:t>Insomma, la narrativa fantastica ha sempre fatto parte di ogni cultura a noi conosciuta; i greci ne sono l’esempio lampante, narrando numerose avventure, poemi epici e fantasy, spaziando da una concezione dell’ignoto affascinante e allo stesso tempo inquietante e tetra, testimonianza del fatto che la curiosità poteva essere considerata contemporaneamente una virtù e un difetto. Da allora, sono innumerevoli gli autori che hanno preso spunto dalla grande civiltà ellenistica e dalla sua fantasia per scrivere racconti e romanzi che ancora oggi continuano a suggestionare i lettori ed offrono una via di fuga dalla monotonia della realtà quotidiana.</a:t>
            </a:r>
          </a:p>
        </p:txBody>
      </p:sp>
      <p:sp>
        <p:nvSpPr>
          <p:cNvPr id="200" name="Shape 20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24</a:t>
            </a:fld>
            <a:endParaRPr/>
          </a:p>
        </p:txBody>
      </p:sp>
      <p:sp>
        <p:nvSpPr>
          <p:cNvPr id="199" name="Shape 199"/>
          <p:cNvSpPr>
            <a:spLocks noGrp="1"/>
          </p:cNvSpPr>
          <p:nvPr>
            <p:ph type="title" idx="4294967295"/>
          </p:nvPr>
        </p:nvSpPr>
        <p:spPr>
          <a:xfrm>
            <a:off x="0" y="422275"/>
            <a:ext cx="11684000" cy="1422400"/>
          </a:xfrm>
          <a:prstGeom prst="rect">
            <a:avLst/>
          </a:prstGeom>
        </p:spPr>
        <p:txBody>
          <a:bodyPr/>
          <a:lstStyle>
            <a:lvl1pPr algn="ctr">
              <a:defRPr sz="6000" spc="959">
                <a:latin typeface="Times New Roman"/>
                <a:ea typeface="Times New Roman"/>
                <a:cs typeface="Times New Roman"/>
                <a:sym typeface="Times New Roman"/>
              </a:defRPr>
            </a:lvl1pPr>
          </a:lstStyle>
          <a:p>
            <a:r>
              <a:t>Conclusione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794B3804-0BBD-E14F-8743-3302B0C01D4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2871" y="0"/>
            <a:ext cx="13147671" cy="9815908"/>
          </a:xfrm>
          <a:prstGeom prst="rect">
            <a:avLst/>
          </a:prstGeom>
        </p:spPr>
      </p:pic>
      <p:sp>
        <p:nvSpPr>
          <p:cNvPr id="148" name="Shape 148"/>
          <p:cNvSpPr/>
          <p:nvPr/>
        </p:nvSpPr>
        <p:spPr>
          <a:xfrm>
            <a:off x="584110" y="516632"/>
            <a:ext cx="11807618" cy="8720336"/>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square" lIns="50800" tIns="50800" rIns="50800" bIns="50800" anchor="ctr">
            <a:spAutoFit/>
          </a:bodyPr>
          <a:lstStyle/>
          <a:p>
            <a:r>
              <a:rPr b="1"/>
              <a:t>L’Ipermare rappresentava per i Greci quello che per noi oggi rappresenta lo spazio interstellare: un territorio inesplorato, immerso nel mistero, e lontano da quello umano.</a:t>
            </a:r>
          </a:p>
          <a:p>
            <a:r>
              <a:rPr b="1"/>
              <a:t>Questo tipo di desiderio viene definito in latino </a:t>
            </a:r>
            <a:r>
              <a:rPr b="1" i="1"/>
              <a:t>curiositas</a:t>
            </a:r>
            <a:r>
              <a:rPr b="1"/>
              <a:t>, caratteristica che fu tanto connotativa della cultura ellenistica, che la storiografia greca nacque come descrizione etnografica di usi, costumi e caratteristiche culturali di popoli estranei e lontani ai greci. Basti pensare agli excursus che Erodoto compie sui vari popoli conosciuti all’epoca, o all’utopia di Atlantide, continente abitato da una civilizzazione perfetta, che venne affondato dopo la sconfitta inflitta da Atene. </a:t>
            </a:r>
          </a:p>
        </p:txBody>
      </p:sp>
      <p:sp>
        <p:nvSpPr>
          <p:cNvPr id="149" name="Shape 149"/>
          <p:cNvSpPr>
            <a:spLocks noGrp="1"/>
          </p:cNvSpPr>
          <p:nvPr>
            <p:ph type="sldNum" sz="quarter" idx="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a:t>
            </a:fld>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CCB5B85-7F48-FE43-85D9-52C31D4585A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225859" cy="9753600"/>
          </a:xfrm>
          <a:prstGeom prst="rect">
            <a:avLst/>
          </a:prstGeom>
        </p:spPr>
      </p:pic>
      <p:sp>
        <p:nvSpPr>
          <p:cNvPr id="151" name="Shape 151"/>
          <p:cNvSpPr/>
          <p:nvPr/>
        </p:nvSpPr>
        <p:spPr>
          <a:xfrm>
            <a:off x="1158674" y="3077666"/>
            <a:ext cx="10908509" cy="5027017"/>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square" lIns="50800" tIns="50800" rIns="50800" bIns="50800" anchor="ctr">
            <a:spAutoFit/>
          </a:bodyPr>
          <a:lstStyle/>
          <a:p>
            <a:r>
              <a:rPr b="1"/>
              <a:t>Un periodo particolarmente florido per la letteratura fantastica fu quello ellenistico, durante il quale Alessandro Magno compì i suoi viaggi e le sue conquiste: i diari di bordo dei marinai e dei generali diventarono fonte di innumerevoli racconti riguardanti isole lontane e mari infiniti. </a:t>
            </a:r>
          </a:p>
          <a:p>
            <a:r>
              <a:rPr b="1"/>
              <a:t>Così ci accingiamo ad esporre gli esempi più rilevanti di racconti fantastici dell’antica Grecia.</a:t>
            </a:r>
          </a:p>
        </p:txBody>
      </p:sp>
      <p:sp>
        <p:nvSpPr>
          <p:cNvPr id="152" name="Shape 152"/>
          <p:cNvSpPr>
            <a:spLocks noGrp="1"/>
          </p:cNvSpPr>
          <p:nvPr>
            <p:ph type="sldNum" sz="quarter" idx="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3ABAAE2-233A-1C42-A329-AF314B2FA982}"/>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7428"/>
          <a:stretch/>
        </p:blipFill>
        <p:spPr>
          <a:xfrm>
            <a:off x="6502400" y="0"/>
            <a:ext cx="6502400" cy="9753600"/>
          </a:xfrm>
          <a:prstGeom prst="rect">
            <a:avLst/>
          </a:prstGeom>
        </p:spPr>
      </p:pic>
      <p:pic>
        <p:nvPicPr>
          <p:cNvPr id="4" name="Picture 4">
            <a:extLst>
              <a:ext uri="{FF2B5EF4-FFF2-40B4-BE49-F238E27FC236}">
                <a16:creationId xmlns:a16="http://schemas.microsoft.com/office/drawing/2014/main" xmlns="" id="{55B17105-835C-AA43-86E3-9D97CC6D2D8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1"/>
            <a:ext cx="6502399" cy="9753601"/>
          </a:xfrm>
          <a:prstGeom prst="rect">
            <a:avLst/>
          </a:prstGeom>
        </p:spPr>
      </p:pic>
      <p:sp>
        <p:nvSpPr>
          <p:cNvPr id="6" name="TextBox 5">
            <a:extLst>
              <a:ext uri="{FF2B5EF4-FFF2-40B4-BE49-F238E27FC236}">
                <a16:creationId xmlns:a16="http://schemas.microsoft.com/office/drawing/2014/main" xmlns="" id="{8A663812-6F83-A442-A5E5-78E5B604987A}"/>
              </a:ext>
            </a:extLst>
          </p:cNvPr>
          <p:cNvSpPr txBox="1"/>
          <p:nvPr/>
        </p:nvSpPr>
        <p:spPr>
          <a:xfrm>
            <a:off x="1179213" y="8497887"/>
            <a:ext cx="4143970" cy="7181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FFFFFF"/>
                </a:solidFill>
                <a:effectLst/>
                <a:uFillTx/>
                <a:latin typeface="Times New Roman" panose="02020603050405020304" pitchFamily="18" charset="0"/>
                <a:cs typeface="Times New Roman" panose="02020603050405020304" pitchFamily="18" charset="0"/>
                <a:sym typeface="Avenir Light"/>
              </a:rPr>
              <a:t>Omero</a:t>
            </a:r>
          </a:p>
        </p:txBody>
      </p:sp>
      <p:sp>
        <p:nvSpPr>
          <p:cNvPr id="7" name="TextBox 6">
            <a:extLst>
              <a:ext uri="{FF2B5EF4-FFF2-40B4-BE49-F238E27FC236}">
                <a16:creationId xmlns:a16="http://schemas.microsoft.com/office/drawing/2014/main" xmlns="" id="{8E6D2080-4B1C-E848-877C-4EF22A2BE8A4}"/>
              </a:ext>
            </a:extLst>
          </p:cNvPr>
          <p:cNvSpPr txBox="1"/>
          <p:nvPr/>
        </p:nvSpPr>
        <p:spPr>
          <a:xfrm>
            <a:off x="7473256" y="8497886"/>
            <a:ext cx="4352331" cy="7181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FFFFFF"/>
                </a:solidFill>
                <a:effectLst/>
                <a:uFillTx/>
                <a:latin typeface="Times New Roman" panose="02020603050405020304" pitchFamily="18" charset="0"/>
                <a:cs typeface="Times New Roman" panose="02020603050405020304" pitchFamily="18" charset="0"/>
                <a:sym typeface="Avenir Light"/>
              </a:rPr>
              <a:t>Alessandro Magno</a:t>
            </a:r>
          </a:p>
        </p:txBody>
      </p:sp>
    </p:spTree>
    <p:extLst>
      <p:ext uri="{BB962C8B-B14F-4D97-AF65-F5344CB8AC3E}">
        <p14:creationId xmlns:p14="http://schemas.microsoft.com/office/powerpoint/2010/main" xmlns="" val="5414372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4792471" y="2285056"/>
            <a:ext cx="3419857" cy="520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a:lvl1pPr>
          </a:lstStyle>
          <a:p>
            <a:r>
              <a:t>IV secolo a.C. , Strabone</a:t>
            </a:r>
          </a:p>
        </p:txBody>
      </p:sp>
      <p:pic>
        <p:nvPicPr>
          <p:cNvPr id="4" name="Picture 4">
            <a:extLst>
              <a:ext uri="{FF2B5EF4-FFF2-40B4-BE49-F238E27FC236}">
                <a16:creationId xmlns:a16="http://schemas.microsoft.com/office/drawing/2014/main" xmlns="" id="{BA2C2E44-BB14-EA4F-8543-CFE17C4E4B7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6201"/>
            <a:ext cx="13004799" cy="9668668"/>
          </a:xfrm>
          <a:prstGeom prst="rect">
            <a:avLst/>
          </a:prstGeom>
        </p:spPr>
      </p:pic>
      <p:sp>
        <p:nvSpPr>
          <p:cNvPr id="155" name="Shape 155"/>
          <p:cNvSpPr/>
          <p:nvPr/>
        </p:nvSpPr>
        <p:spPr>
          <a:xfrm>
            <a:off x="2623135" y="2805757"/>
            <a:ext cx="7962741" cy="6258123"/>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square" lIns="50800" tIns="50800" rIns="50800" bIns="50800" anchor="ctr">
            <a:spAutoFit/>
          </a:bodyPr>
          <a:lstStyle/>
          <a:p>
            <a:r>
              <a:rPr b="1"/>
              <a:t>Il geografo Greco Strabone ci riassume il diario di bordo di Piteas, narrando le tappe reali che, con l’avanzare della narrazione, assumono connotazioni fantastiche che suscitano nell’animo del lettore il concetto greco della </a:t>
            </a:r>
            <a:r>
              <a:rPr b="1" i="1"/>
              <a:t>curiositas</a:t>
            </a:r>
            <a:r>
              <a:rPr b="1"/>
              <a:t>, pilastro principale della civiltà antica che disciplina il rapporto tra desiderio e conoscenza. </a:t>
            </a:r>
          </a:p>
        </p:txBody>
      </p:sp>
      <p:sp>
        <p:nvSpPr>
          <p:cNvPr id="157" name="Shape 157"/>
          <p:cNvSpPr>
            <a:spLocks noGrp="1"/>
          </p:cNvSpPr>
          <p:nvPr>
            <p:ph type="sldNum" sz="quarter" idx="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6</a:t>
            </a:fld>
            <a:endParaRPr/>
          </a:p>
        </p:txBody>
      </p:sp>
      <p:sp>
        <p:nvSpPr>
          <p:cNvPr id="156" name="Shape 156"/>
          <p:cNvSpPr>
            <a:spLocks noGrp="1"/>
          </p:cNvSpPr>
          <p:nvPr>
            <p:ph type="title" idx="4294967295"/>
          </p:nvPr>
        </p:nvSpPr>
        <p:spPr>
          <a:xfrm>
            <a:off x="0" y="609600"/>
            <a:ext cx="11684000" cy="14224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lvl1pPr>
              <a:defRPr>
                <a:latin typeface="Times New Roman"/>
                <a:ea typeface="Times New Roman"/>
                <a:cs typeface="Times New Roman"/>
                <a:sym typeface="Times New Roman"/>
              </a:defRPr>
            </a:lvl1pPr>
          </a:lstStyle>
          <a:p>
            <a:pPr algn="ctr"/>
            <a:r>
              <a:rPr b="1"/>
              <a:t>Il diario di viaggio di Piteas di Marsiglia</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641642" y="311727"/>
            <a:ext cx="9498514" cy="61042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3300">
                <a:latin typeface="Times New Roman"/>
                <a:ea typeface="Times New Roman"/>
                <a:cs typeface="Times New Roman"/>
                <a:sym typeface="Times New Roman"/>
              </a:defRPr>
            </a:pPr>
            <a:r>
              <a:rPr b="1"/>
              <a:t>- Le tappe del viaggio di Piteas tra realtà e finzione</a:t>
            </a:r>
          </a:p>
        </p:txBody>
      </p:sp>
      <p:pic>
        <p:nvPicPr>
          <p:cNvPr id="2" name="Picture 2">
            <a:extLst>
              <a:ext uri="{FF2B5EF4-FFF2-40B4-BE49-F238E27FC236}">
                <a16:creationId xmlns:a16="http://schemas.microsoft.com/office/drawing/2014/main" xmlns="" id="{05F32058-C548-DC49-BB3A-2A0D37B4324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004800" cy="9717506"/>
          </a:xfrm>
          <a:prstGeom prst="rect">
            <a:avLst/>
          </a:prstGeom>
        </p:spPr>
      </p:pic>
      <p:sp>
        <p:nvSpPr>
          <p:cNvPr id="160" name="Shape 160"/>
          <p:cNvSpPr/>
          <p:nvPr/>
        </p:nvSpPr>
        <p:spPr>
          <a:xfrm>
            <a:off x="494968" y="1714942"/>
            <a:ext cx="11985901" cy="6750566"/>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lIns="50800" tIns="50800" rIns="50800" bIns="50800" anchor="ctr">
            <a:spAutoFit/>
          </a:bodyPr>
          <a:lstStyle/>
          <a:p>
            <a:pPr>
              <a:defRPr sz="3400"/>
            </a:pPr>
            <a:r>
              <a:rPr sz="3600" b="1"/>
              <a:t>Le prime tappe, che narrano principalmente di eventi reali e verosimili sono:</a:t>
            </a:r>
          </a:p>
          <a:p>
            <a:pPr algn="l">
              <a:defRPr sz="3400"/>
            </a:pPr>
            <a:r>
              <a:rPr sz="3600" b="1"/>
              <a:t> </a:t>
            </a:r>
          </a:p>
          <a:p>
            <a:pPr marL="522111" indent="-522111" algn="l">
              <a:buSzPct val="90000"/>
              <a:buChar char="•"/>
              <a:defRPr sz="3400"/>
            </a:pPr>
            <a:r>
              <a:rPr sz="3600" b="1"/>
              <a:t>la Spagna</a:t>
            </a:r>
          </a:p>
          <a:p>
            <a:pPr marL="522111" indent="-522111" algn="l">
              <a:buSzPct val="90000"/>
              <a:buChar char="•"/>
              <a:defRPr sz="3400"/>
            </a:pPr>
            <a:r>
              <a:rPr sz="3600" b="1"/>
              <a:t> la Gallia</a:t>
            </a:r>
          </a:p>
          <a:p>
            <a:pPr marL="522111" indent="-522111" algn="l">
              <a:buSzPct val="90000"/>
              <a:buChar char="•"/>
              <a:defRPr sz="3400"/>
            </a:pPr>
            <a:r>
              <a:rPr sz="3600" b="1"/>
              <a:t>la Britannia </a:t>
            </a:r>
          </a:p>
          <a:p>
            <a:pPr marL="522111" indent="-522111" algn="l">
              <a:buSzPct val="90000"/>
              <a:buChar char="•"/>
              <a:defRPr sz="3400"/>
            </a:pPr>
            <a:r>
              <a:rPr sz="3600" b="1"/>
              <a:t>le Isole Shetland</a:t>
            </a:r>
          </a:p>
          <a:p>
            <a:pPr marL="522111" indent="-522111" algn="l">
              <a:buSzPct val="90000"/>
              <a:buChar char="•"/>
              <a:defRPr sz="3400"/>
            </a:pPr>
            <a:r>
              <a:rPr sz="3600" b="1"/>
              <a:t>le Isole Foroyar</a:t>
            </a:r>
          </a:p>
          <a:p>
            <a:pPr marL="522111" indent="-522111" algn="l">
              <a:buSzPct val="90000"/>
              <a:buChar char="•"/>
              <a:defRPr sz="3400"/>
            </a:pPr>
            <a:r>
              <a:rPr sz="3600" b="1"/>
              <a:t>la Norvegia </a:t>
            </a:r>
          </a:p>
          <a:p>
            <a:pPr marL="522111" indent="-522111" algn="l">
              <a:buSzPct val="90000"/>
              <a:buChar char="•"/>
              <a:defRPr sz="3400"/>
            </a:pPr>
            <a:r>
              <a:rPr sz="3600" b="1"/>
              <a:t>gli stretti Danesi di Skagerrak e Kattegat </a:t>
            </a:r>
          </a:p>
          <a:p>
            <a:pPr marL="522111" indent="-522111" algn="l">
              <a:buSzPct val="90000"/>
              <a:buChar char="•"/>
              <a:defRPr sz="3400"/>
            </a:pPr>
            <a:r>
              <a:rPr sz="3600" b="1"/>
              <a:t>le coste polacche </a:t>
            </a:r>
          </a:p>
          <a:p>
            <a:pPr marL="522111" indent="-522111" algn="l">
              <a:buSzPct val="90000"/>
              <a:buChar char="•"/>
              <a:defRPr sz="3400"/>
            </a:pPr>
            <a:r>
              <a:rPr sz="3600" b="1"/>
              <a:t>le foci della Vistola</a:t>
            </a:r>
          </a:p>
        </p:txBody>
      </p:sp>
      <p:sp>
        <p:nvSpPr>
          <p:cNvPr id="161" name="Shape 161"/>
          <p:cNvSpPr>
            <a:spLocks noGrp="1"/>
          </p:cNvSpPr>
          <p:nvPr>
            <p:ph type="sldNum" sz="quarter" idx="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5FFFF02-EE5C-664B-8896-6003C681739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004800" cy="9753600"/>
          </a:xfrm>
          <a:prstGeom prst="rect">
            <a:avLst/>
          </a:prstGeom>
        </p:spPr>
      </p:pic>
      <p:sp>
        <p:nvSpPr>
          <p:cNvPr id="163" name="Shape 163"/>
          <p:cNvSpPr/>
          <p:nvPr/>
        </p:nvSpPr>
        <p:spPr>
          <a:xfrm>
            <a:off x="1011155" y="1333499"/>
            <a:ext cx="10953528" cy="7086601"/>
          </a:xfrm>
          <a:prstGeom prst="rect">
            <a:avLst/>
          </a:prstGeom>
          <a:solidFill>
            <a:schemeClr val="dk1">
              <a:alpha val="50000"/>
            </a:schemeClr>
          </a:solidFill>
          <a:ln>
            <a:noFill/>
          </a:ln>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wrap="square" lIns="50800" tIns="50800" rIns="50800" bIns="50800" anchor="ctr">
            <a:spAutoFit/>
          </a:bodyPr>
          <a:lstStyle/>
          <a:p>
            <a:r>
              <a:rPr b="1"/>
              <a:t>L’elemento fantastico viene inserito da Strabone solo verso la fine del racconto, quando il geografo greco narra la scoperta, di una dimensione paradossale (riconducibile all’area geografica del Polo Nord), di un’inquietante massa di materiale gelatinoso in cui incappò la nave del viaggiatore e impossibilitata nel continuare la spedizione. Particolare è la descrizione di questa situazione raccapricciante che suscita nel lettore un senso di angoscia e paura, degna e paragonabile alle atmosfere del regista americano John Carpenter.</a:t>
            </a:r>
          </a:p>
        </p:txBody>
      </p:sp>
      <p:sp>
        <p:nvSpPr>
          <p:cNvPr id="164" name="Shape 164"/>
          <p:cNvSpPr>
            <a:spLocks noGrp="1"/>
          </p:cNvSpPr>
          <p:nvPr>
            <p:ph type="sldNum" sz="quarter" idx="2"/>
          </p:nvPr>
        </p:nvSpPr>
        <p:spPr>
          <a:xfrm>
            <a:off x="6370638" y="9258300"/>
            <a:ext cx="233362" cy="4191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9</a:t>
            </a:fld>
            <a:endParaRP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1433</Words>
  <Application>Microsoft Office PowerPoint</Application>
  <PresentationFormat>Personalizzato</PresentationFormat>
  <Paragraphs>69</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Equinozio</vt:lpstr>
      <vt:lpstr>Diapositiva 1</vt:lpstr>
      <vt:lpstr>Introduzione</vt:lpstr>
      <vt:lpstr>Diapositiva 3</vt:lpstr>
      <vt:lpstr>Diapositiva 4</vt:lpstr>
      <vt:lpstr>Diapositiva 5</vt:lpstr>
      <vt:lpstr>Il diario di viaggio di Piteas di Marsiglia</vt:lpstr>
      <vt:lpstr>Diapositiva 7</vt:lpstr>
      <vt:lpstr>Diapositiva 8</vt:lpstr>
      <vt:lpstr>Diapositiva 9</vt:lpstr>
      <vt:lpstr>Diapositiva 10</vt:lpstr>
      <vt:lpstr>Diapositiva 11</vt:lpstr>
      <vt:lpstr>Diapositiva 12</vt:lpstr>
      <vt:lpstr>Diapositiva 13</vt:lpstr>
      <vt:lpstr>Diapositiva 14</vt:lpstr>
      <vt:lpstr>Le meraviglie al di là di Thule</vt:lpstr>
      <vt:lpstr>Diapositiva 16</vt:lpstr>
      <vt:lpstr>Diapositiva 17</vt:lpstr>
      <vt:lpstr>Diapositiva 18</vt:lpstr>
      <vt:lpstr>Il viaggio immaginario di Luciano: La Storia Vera</vt:lpstr>
      <vt:lpstr>Diapositiva 20</vt:lpstr>
      <vt:lpstr>Diapositiva 21</vt:lpstr>
      <vt:lpstr>Diapositiva 22</vt:lpstr>
      <vt:lpstr>Diapositiva 23</vt:lpstr>
      <vt:lpstr>Conclusione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Docente V C</dc:creator>
  <cp:lastModifiedBy>D</cp:lastModifiedBy>
  <cp:revision>10</cp:revision>
  <dcterms:modified xsi:type="dcterms:W3CDTF">2018-05-28T09:55:06Z</dcterms:modified>
</cp:coreProperties>
</file>